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58" r:id="rId3"/>
    <p:sldId id="278" r:id="rId4"/>
    <p:sldId id="260" r:id="rId5"/>
    <p:sldId id="290" r:id="rId6"/>
    <p:sldId id="280" r:id="rId7"/>
    <p:sldId id="283" r:id="rId8"/>
    <p:sldId id="281" r:id="rId9"/>
    <p:sldId id="289" r:id="rId10"/>
    <p:sldId id="285" r:id="rId11"/>
    <p:sldId id="259" r:id="rId12"/>
    <p:sldId id="297" r:id="rId13"/>
    <p:sldId id="296" r:id="rId14"/>
    <p:sldId id="302" r:id="rId15"/>
    <p:sldId id="295" r:id="rId16"/>
    <p:sldId id="301" r:id="rId17"/>
    <p:sldId id="310" r:id="rId18"/>
    <p:sldId id="309" r:id="rId19"/>
    <p:sldId id="311" r:id="rId20"/>
    <p:sldId id="308" r:id="rId21"/>
    <p:sldId id="313" r:id="rId22"/>
    <p:sldId id="314" r:id="rId23"/>
    <p:sldId id="275" r:id="rId24"/>
    <p:sldId id="276"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p:scale>
          <a:sx n="70" d="100"/>
          <a:sy n="70" d="100"/>
        </p:scale>
        <p:origin x="-1158" y="-168"/>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286162-D39D-404B-9E36-28BCBE1C2974}" type="datetimeFigureOut">
              <a:rPr lang="es-ES" smtClean="0"/>
              <a:pPr/>
              <a:t>21/01/2016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D68825-4169-4CD8-AE4A-2055F33E5EF9}"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CC989-E42C-4696-9460-9530BCB16F64}" type="datetimeFigureOut">
              <a:rPr lang="es-ES" smtClean="0"/>
              <a:pPr/>
              <a:t>21/01/2016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2BCD5-F3B6-4F54-A441-FE21C7B6841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122BCD5-F3B6-4F54-A441-FE21C7B6841A}"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28EF8B-2B8D-4149-9FE9-4D1E5D1C11A3}" type="datetime1">
              <a:rPr lang="es-ES" smtClean="0"/>
              <a:pPr/>
              <a:t>21/01/2016</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s-ES" smtClean="0"/>
              <a:t>database          </a:t>
            </a:r>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DC1C4533-14B3-486F-9D88-B0BCBC7AB84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906C01-B5A9-4837-9C3E-2FC7C1C753A9}" type="datetime1">
              <a:rPr lang="es-ES" smtClean="0"/>
              <a:pPr/>
              <a:t>21/01/2016</a:t>
            </a:fld>
            <a:endParaRPr lang="es-ES"/>
          </a:p>
        </p:txBody>
      </p:sp>
      <p:sp>
        <p:nvSpPr>
          <p:cNvPr id="5" name="4 Marcador de pie de página"/>
          <p:cNvSpPr>
            <a:spLocks noGrp="1"/>
          </p:cNvSpPr>
          <p:nvPr>
            <p:ph type="ftr" sz="quarter" idx="11"/>
          </p:nvPr>
        </p:nvSpPr>
        <p:spPr/>
        <p:txBody>
          <a:bodyPr/>
          <a:lstStyle/>
          <a:p>
            <a:r>
              <a:rPr lang="es-ES" smtClean="0"/>
              <a:t>database          </a:t>
            </a:r>
            <a:endParaRPr lang="es-ES"/>
          </a:p>
        </p:txBody>
      </p:sp>
      <p:sp>
        <p:nvSpPr>
          <p:cNvPr id="6" name="5 Marcador de número de diapositiva"/>
          <p:cNvSpPr>
            <a:spLocks noGrp="1"/>
          </p:cNvSpPr>
          <p:nvPr>
            <p:ph type="sldNum" sz="quarter" idx="12"/>
          </p:nvPr>
        </p:nvSpPr>
        <p:spPr/>
        <p:txBody>
          <a:bodyPr/>
          <a:lstStyle/>
          <a:p>
            <a:fld id="{DC1C4533-14B3-486F-9D88-B0BCBC7AB84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D8553B3-4A4F-4B78-9339-3C28795C29EC}" type="datetime1">
              <a:rPr lang="es-ES" smtClean="0"/>
              <a:pPr/>
              <a:t>21/01/2016</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r>
              <a:rPr lang="es-ES" smtClean="0"/>
              <a:t>database          </a:t>
            </a:r>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DC1C4533-14B3-486F-9D88-B0BCBC7AB84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F4B2942-82E5-44B1-A53F-8449944AF096}" type="datetime1">
              <a:rPr lang="es-ES" smtClean="0"/>
              <a:pPr/>
              <a:t>21/01/2016</a:t>
            </a:fld>
            <a:endParaRPr lang="es-ES"/>
          </a:p>
        </p:txBody>
      </p:sp>
      <p:sp>
        <p:nvSpPr>
          <p:cNvPr id="5" name="4 Marcador de pie de página"/>
          <p:cNvSpPr>
            <a:spLocks noGrp="1"/>
          </p:cNvSpPr>
          <p:nvPr>
            <p:ph type="ftr" sz="quarter" idx="11"/>
          </p:nvPr>
        </p:nvSpPr>
        <p:spPr/>
        <p:txBody>
          <a:bodyPr/>
          <a:lstStyle/>
          <a:p>
            <a:r>
              <a:rPr lang="es-ES" smtClean="0"/>
              <a:t>database          </a:t>
            </a:r>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585C163-DA29-4E92-B909-D8FDA9452DB6}" type="datetime1">
              <a:rPr lang="es-ES" smtClean="0"/>
              <a:pPr/>
              <a:t>21/01/2016</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C1C4533-14B3-486F-9D88-B0BCBC7AB84D}" type="slidenum">
              <a:rPr lang="es-ES" smtClean="0"/>
              <a:pPr/>
              <a:t>‹Nº›</a:t>
            </a:fld>
            <a:endParaRPr lang="es-ES"/>
          </a:p>
        </p:txBody>
      </p:sp>
      <p:sp>
        <p:nvSpPr>
          <p:cNvPr id="14" name="13 Marcador de pie de página"/>
          <p:cNvSpPr>
            <a:spLocks noGrp="1"/>
          </p:cNvSpPr>
          <p:nvPr>
            <p:ph type="ftr" sz="quarter" idx="12"/>
          </p:nvPr>
        </p:nvSpPr>
        <p:spPr/>
        <p:txBody>
          <a:bodyPr/>
          <a:lstStyle/>
          <a:p>
            <a:r>
              <a:rPr lang="es-ES" smtClean="0"/>
              <a:t>database          </a:t>
            </a: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0F298F24-6EDD-418E-9E3C-BF71037AA325}" type="datetime1">
              <a:rPr lang="es-ES" smtClean="0"/>
              <a:pPr/>
              <a:t>21/01/2016</a:t>
            </a:fld>
            <a:endParaRPr lang="es-ES"/>
          </a:p>
        </p:txBody>
      </p:sp>
      <p:sp>
        <p:nvSpPr>
          <p:cNvPr id="10" name="9 Marcador de número de diapositiva"/>
          <p:cNvSpPr>
            <a:spLocks noGrp="1"/>
          </p:cNvSpPr>
          <p:nvPr>
            <p:ph type="sldNum" sz="quarter" idx="16"/>
          </p:nvPr>
        </p:nvSpPr>
        <p:spPr/>
        <p:txBody>
          <a:bodyPr rtlCol="0"/>
          <a:lstStyle/>
          <a:p>
            <a:fld id="{DC1C4533-14B3-486F-9D88-B0BCBC7AB84D}" type="slidenum">
              <a:rPr lang="es-ES" smtClean="0"/>
              <a:pPr/>
              <a:t>‹Nº›</a:t>
            </a:fld>
            <a:endParaRPr lang="es-ES"/>
          </a:p>
        </p:txBody>
      </p:sp>
      <p:sp>
        <p:nvSpPr>
          <p:cNvPr id="12" name="11 Marcador de pie de página"/>
          <p:cNvSpPr>
            <a:spLocks noGrp="1"/>
          </p:cNvSpPr>
          <p:nvPr>
            <p:ph type="ftr" sz="quarter" idx="17"/>
          </p:nvPr>
        </p:nvSpPr>
        <p:spPr/>
        <p:txBody>
          <a:bodyPr rtlCol="0"/>
          <a:lstStyle/>
          <a:p>
            <a:r>
              <a:rPr lang="es-ES" smtClean="0"/>
              <a:t>database          </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7FB691F-9822-4DBE-AD71-D1B0003ACB5C}" type="datetime1">
              <a:rPr lang="es-ES" smtClean="0"/>
              <a:pPr/>
              <a:t>21/01/2016</a:t>
            </a:fld>
            <a:endParaRPr lang="es-ES"/>
          </a:p>
        </p:txBody>
      </p:sp>
      <p:sp>
        <p:nvSpPr>
          <p:cNvPr id="12" name="11 Marcador de número de diapositiva"/>
          <p:cNvSpPr>
            <a:spLocks noGrp="1"/>
          </p:cNvSpPr>
          <p:nvPr>
            <p:ph type="sldNum" sz="quarter" idx="16"/>
          </p:nvPr>
        </p:nvSpPr>
        <p:spPr/>
        <p:txBody>
          <a:bodyPr rtlCol="0"/>
          <a:lstStyle/>
          <a:p>
            <a:fld id="{DC1C4533-14B3-486F-9D88-B0BCBC7AB84D}" type="slidenum">
              <a:rPr lang="es-ES" smtClean="0"/>
              <a:pPr/>
              <a:t>‹Nº›</a:t>
            </a:fld>
            <a:endParaRPr lang="es-ES"/>
          </a:p>
        </p:txBody>
      </p:sp>
      <p:sp>
        <p:nvSpPr>
          <p:cNvPr id="14" name="13 Marcador de pie de página"/>
          <p:cNvSpPr>
            <a:spLocks noGrp="1"/>
          </p:cNvSpPr>
          <p:nvPr>
            <p:ph type="ftr" sz="quarter" idx="17"/>
          </p:nvPr>
        </p:nvSpPr>
        <p:spPr/>
        <p:txBody>
          <a:bodyPr rtlCol="0"/>
          <a:lstStyle/>
          <a:p>
            <a:r>
              <a:rPr lang="es-ES" smtClean="0"/>
              <a:t>database          </a:t>
            </a:r>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EAE28E-20E1-494D-86E7-CD2B73404FB3}" type="datetime1">
              <a:rPr lang="es-ES" smtClean="0"/>
              <a:pPr/>
              <a:t>21/01/2016</a:t>
            </a:fld>
            <a:endParaRPr lang="es-ES"/>
          </a:p>
        </p:txBody>
      </p:sp>
      <p:sp>
        <p:nvSpPr>
          <p:cNvPr id="4" name="3 Marcador de pie de página"/>
          <p:cNvSpPr>
            <a:spLocks noGrp="1"/>
          </p:cNvSpPr>
          <p:nvPr>
            <p:ph type="ftr" sz="quarter" idx="11"/>
          </p:nvPr>
        </p:nvSpPr>
        <p:spPr/>
        <p:txBody>
          <a:bodyPr/>
          <a:lstStyle/>
          <a:p>
            <a:r>
              <a:rPr lang="es-ES" smtClean="0"/>
              <a:t>database          </a:t>
            </a:r>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05647A-688D-4BE9-9251-696253C63B95}" type="datetime1">
              <a:rPr lang="es-ES" smtClean="0"/>
              <a:pPr/>
              <a:t>21/01/2016</a:t>
            </a:fld>
            <a:endParaRPr lang="es-ES"/>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DC1C4533-14B3-486F-9D88-B0BCBC7AB84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6B3FDD8-4FA9-46E9-BAD8-5A9CF2B74545}" type="datetime1">
              <a:rPr lang="es-ES" smtClean="0"/>
              <a:pPr/>
              <a:t>21/01/2016</a:t>
            </a:fld>
            <a:endParaRPr lang="es-ES"/>
          </a:p>
        </p:txBody>
      </p:sp>
      <p:sp>
        <p:nvSpPr>
          <p:cNvPr id="6" name="5 Marcador de pie de página"/>
          <p:cNvSpPr>
            <a:spLocks noGrp="1"/>
          </p:cNvSpPr>
          <p:nvPr>
            <p:ph type="ftr" sz="quarter" idx="11"/>
          </p:nvPr>
        </p:nvSpPr>
        <p:spPr/>
        <p:txBody>
          <a:bodyPr/>
          <a:lstStyle/>
          <a:p>
            <a:r>
              <a:rPr lang="es-ES" smtClean="0"/>
              <a:t>database          </a:t>
            </a:r>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DC1C4533-14B3-486F-9D88-B0BCBC7AB84D}"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A3C9DA90-0E30-475E-BE54-3DDF9CECFF72}" type="datetime1">
              <a:rPr lang="es-ES" smtClean="0"/>
              <a:pPr/>
              <a:t>21/01/2016</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DC1C4533-14B3-486F-9D88-B0BCBC7AB84D}"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r>
              <a:rPr lang="es-ES" smtClean="0"/>
              <a:t>database          </a:t>
            </a:r>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441E46-D95F-4303-9290-891DA2C10E7B}" type="datetime1">
              <a:rPr lang="es-ES" smtClean="0"/>
              <a:pPr/>
              <a:t>21/01/2016</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s-ES" smtClean="0"/>
              <a:t>database          </a:t>
            </a:r>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C1C4533-14B3-486F-9D88-B0BCBC7AB84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a/xtec.cat/database/" TargetMode="External"/><Relationship Id="rId2" Type="http://schemas.openxmlformats.org/officeDocument/2006/relationships/hyperlink" Target="http://www.openoffice.org/documentation/manuals/userguide3/0108GS3-GettingStartedWithBas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852936"/>
            <a:ext cx="7772400" cy="1470025"/>
          </a:xfrm>
        </p:spPr>
        <p:txBody>
          <a:bodyPr/>
          <a:lstStyle/>
          <a:p>
            <a:r>
              <a:rPr lang="ca-ES" noProof="0" dirty="0" smtClean="0"/>
              <a:t>BASES DE DADES</a:t>
            </a:r>
            <a:br>
              <a:rPr lang="ca-ES" noProof="0" dirty="0" smtClean="0"/>
            </a:br>
            <a:r>
              <a:rPr lang="ca-ES" sz="3200" dirty="0" smtClean="0"/>
              <a:t>Consultes</a:t>
            </a:r>
            <a:endParaRPr lang="ca-ES" noProof="0" dirty="0"/>
          </a:p>
        </p:txBody>
      </p:sp>
      <p:sp>
        <p:nvSpPr>
          <p:cNvPr id="3" name="2 Subtítulo"/>
          <p:cNvSpPr>
            <a:spLocks noGrp="1"/>
          </p:cNvSpPr>
          <p:nvPr>
            <p:ph type="subTitle" idx="1"/>
          </p:nvPr>
        </p:nvSpPr>
        <p:spPr>
          <a:xfrm>
            <a:off x="1475656" y="4797152"/>
            <a:ext cx="6400800" cy="1752600"/>
          </a:xfrm>
        </p:spPr>
        <p:txBody>
          <a:bodyPr/>
          <a:lstStyle/>
          <a:p>
            <a:r>
              <a:rPr lang="ca-ES" noProof="0" smtClean="0"/>
              <a:t>Split – Gener 2016</a:t>
            </a:r>
            <a:endParaRPr lang="ca-ES" noProof="0" dirty="0"/>
          </a:p>
        </p:txBody>
      </p:sp>
      <p:sp>
        <p:nvSpPr>
          <p:cNvPr id="39940" name="AutoShape 4" descr="Resultat d'imatges de data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2" name="AutoShape 6" descr="Resultat d'imatges de data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9944" name="Picture 8" descr="https://upload.wikimedia.org/wikipedia/commons/thumb/4/49/Applications-database.svg/2000px-Applications-database.svg.png"/>
          <p:cNvPicPr>
            <a:picLocks noChangeAspect="1" noChangeArrowheads="1"/>
          </p:cNvPicPr>
          <p:nvPr/>
        </p:nvPicPr>
        <p:blipFill>
          <a:blip r:embed="rId2" cstate="print"/>
          <a:srcRect/>
          <a:stretch>
            <a:fillRect/>
          </a:stretch>
        </p:blipFill>
        <p:spPr bwMode="auto">
          <a:xfrm>
            <a:off x="5940152" y="2492896"/>
            <a:ext cx="2056112" cy="20561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sco magnético"/>
          <p:cNvSpPr/>
          <p:nvPr/>
        </p:nvSpPr>
        <p:spPr>
          <a:xfrm>
            <a:off x="251520" y="1412776"/>
            <a:ext cx="8496944" cy="5229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ES" dirty="0" smtClean="0"/>
              <a:t>Base de </a:t>
            </a:r>
            <a:r>
              <a:rPr lang="es-ES" dirty="0" err="1" smtClean="0"/>
              <a:t>dades</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10</a:t>
            </a:fld>
            <a:endParaRPr lang="es-ES"/>
          </a:p>
        </p:txBody>
      </p:sp>
      <p:sp>
        <p:nvSpPr>
          <p:cNvPr id="6" name="5 Rectángulo"/>
          <p:cNvSpPr/>
          <p:nvPr/>
        </p:nvSpPr>
        <p:spPr>
          <a:xfrm>
            <a:off x="971600" y="3717032"/>
            <a:ext cx="3024336" cy="21602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Taula </a:t>
            </a:r>
            <a:r>
              <a:rPr lang="es-ES"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d’alumnes</a:t>
            </a:r>
            <a:endPar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Rectángulo"/>
          <p:cNvSpPr/>
          <p:nvPr/>
        </p:nvSpPr>
        <p:spPr>
          <a:xfrm>
            <a:off x="4932040" y="3717032"/>
            <a:ext cx="2808312" cy="201622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Taula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d’assignatures</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t>sistemes gestors de base de dades</a:t>
            </a:r>
            <a:endParaRPr lang="ca-ES" noProof="0"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11</a:t>
            </a:fld>
            <a:endParaRPr lang="es-ES"/>
          </a:p>
        </p:txBody>
      </p:sp>
      <p:sp>
        <p:nvSpPr>
          <p:cNvPr id="3" name="2 Marcador de contenido"/>
          <p:cNvSpPr>
            <a:spLocks noGrp="1"/>
          </p:cNvSpPr>
          <p:nvPr>
            <p:ph sz="quarter" idx="1"/>
          </p:nvPr>
        </p:nvSpPr>
        <p:spPr/>
        <p:txBody>
          <a:bodyPr/>
          <a:lstStyle/>
          <a:p>
            <a:r>
              <a:rPr lang="ca-ES" dirty="0" smtClean="0"/>
              <a:t>Per accedir a una base de dades necessitem un programa que interactuï entre nosaltres i la base de dades.</a:t>
            </a:r>
          </a:p>
          <a:p>
            <a:r>
              <a:rPr lang="ca-ES" dirty="0" smtClean="0"/>
              <a:t>Els programes que s’encarreguen de gestionar les connexions i fer de pont entre la base de dades i els usuaris s’anomenen SISTEMES GESTORS DE BASES DE DADES</a:t>
            </a:r>
          </a:p>
          <a:p>
            <a:endParaRPr lang="ca-ES" dirty="0"/>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s://upload.wikimedia.org/wikipedia/commons/7/78/Sql-server-ce-4-logo.png"/>
          <p:cNvPicPr>
            <a:picLocks noChangeAspect="1" noChangeArrowheads="1"/>
          </p:cNvPicPr>
          <p:nvPr/>
        </p:nvPicPr>
        <p:blipFill>
          <a:blip r:embed="rId3" cstate="print"/>
          <a:srcRect/>
          <a:stretch>
            <a:fillRect/>
          </a:stretch>
        </p:blipFill>
        <p:spPr bwMode="auto">
          <a:xfrm>
            <a:off x="4283968" y="2564904"/>
            <a:ext cx="1905000" cy="1743076"/>
          </a:xfrm>
          <a:prstGeom prst="rect">
            <a:avLst/>
          </a:prstGeom>
          <a:noFill/>
        </p:spPr>
      </p:pic>
      <p:sp>
        <p:nvSpPr>
          <p:cNvPr id="2" name="1 Título"/>
          <p:cNvSpPr>
            <a:spLocks noGrp="1"/>
          </p:cNvSpPr>
          <p:nvPr>
            <p:ph type="title"/>
          </p:nvPr>
        </p:nvSpPr>
        <p:spPr/>
        <p:txBody>
          <a:bodyPr>
            <a:normAutofit/>
          </a:bodyPr>
          <a:lstStyle/>
          <a:p>
            <a:r>
              <a:rPr lang="ca-ES" dirty="0" smtClean="0"/>
              <a:t>sistemes gestors de base de dades</a:t>
            </a:r>
            <a:endParaRPr lang="ca-ES" noProof="0"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12</a:t>
            </a:fld>
            <a:endParaRPr lang="es-ES"/>
          </a:p>
        </p:txBody>
      </p:sp>
      <p:sp>
        <p:nvSpPr>
          <p:cNvPr id="3" name="2 Marcador de contenido"/>
          <p:cNvSpPr>
            <a:spLocks noGrp="1"/>
          </p:cNvSpPr>
          <p:nvPr>
            <p:ph sz="quarter" idx="1"/>
          </p:nvPr>
        </p:nvSpPr>
        <p:spPr/>
        <p:txBody>
          <a:bodyPr/>
          <a:lstStyle/>
          <a:p>
            <a:r>
              <a:rPr lang="es-ES" dirty="0" err="1" smtClean="0"/>
              <a:t>Lliures</a:t>
            </a:r>
            <a:endParaRPr lang="es-ES" dirty="0" smtClean="0"/>
          </a:p>
          <a:p>
            <a:pPr lvl="1"/>
            <a:r>
              <a:rPr lang="es-ES" dirty="0" err="1" smtClean="0"/>
              <a:t>OpenOffice</a:t>
            </a:r>
            <a:r>
              <a:rPr lang="es-ES" dirty="0" smtClean="0"/>
              <a:t> Base</a:t>
            </a:r>
          </a:p>
          <a:p>
            <a:pPr lvl="1"/>
            <a:r>
              <a:rPr lang="es-ES" dirty="0" smtClean="0"/>
              <a:t>My SQL</a:t>
            </a:r>
          </a:p>
          <a:p>
            <a:pPr lvl="1"/>
            <a:r>
              <a:rPr lang="es-ES" dirty="0" err="1" smtClean="0"/>
              <a:t>Postgre</a:t>
            </a:r>
            <a:r>
              <a:rPr lang="es-ES" dirty="0" smtClean="0"/>
              <a:t> SQL</a:t>
            </a:r>
          </a:p>
          <a:p>
            <a:pPr lvl="1"/>
            <a:endParaRPr lang="es-ES" dirty="0" smtClean="0"/>
          </a:p>
          <a:p>
            <a:r>
              <a:rPr lang="es-ES" dirty="0" err="1" smtClean="0"/>
              <a:t>Comecials</a:t>
            </a:r>
            <a:endParaRPr lang="es-ES" dirty="0" smtClean="0"/>
          </a:p>
          <a:p>
            <a:pPr lvl="1"/>
            <a:r>
              <a:rPr lang="es-ES" dirty="0" smtClean="0"/>
              <a:t>Microsoft </a:t>
            </a:r>
            <a:r>
              <a:rPr lang="es-ES" dirty="0" err="1" smtClean="0"/>
              <a:t>Acces</a:t>
            </a:r>
            <a:endParaRPr lang="es-ES" dirty="0" smtClean="0"/>
          </a:p>
          <a:p>
            <a:pPr lvl="1"/>
            <a:r>
              <a:rPr lang="es-ES" dirty="0" smtClean="0"/>
              <a:t>SQL Server</a:t>
            </a:r>
          </a:p>
          <a:p>
            <a:pPr lvl="1"/>
            <a:r>
              <a:rPr lang="es-ES" dirty="0" smtClean="0"/>
              <a:t>Oracle</a:t>
            </a:r>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0" name="AutoShape 2"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8" name="AutoShape 10" descr="Resultat d'imatges de ora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60" name="Picture 12" descr="https://upload.wikimedia.org/wikipedia/commons/thumb/5/50/Oracle_logo.svg/2000px-Oracle_logo.svg.png"/>
          <p:cNvPicPr>
            <a:picLocks noChangeAspect="1" noChangeArrowheads="1"/>
          </p:cNvPicPr>
          <p:nvPr/>
        </p:nvPicPr>
        <p:blipFill>
          <a:blip r:embed="rId4" cstate="print"/>
          <a:srcRect/>
          <a:stretch>
            <a:fillRect/>
          </a:stretch>
        </p:blipFill>
        <p:spPr bwMode="auto">
          <a:xfrm rot="1863122">
            <a:off x="5242042" y="2563985"/>
            <a:ext cx="3484292" cy="494770"/>
          </a:xfrm>
          <a:prstGeom prst="rect">
            <a:avLst/>
          </a:prstGeom>
          <a:noFill/>
        </p:spPr>
      </p:pic>
      <p:sp>
        <p:nvSpPr>
          <p:cNvPr id="2064" name="AutoShape 16" descr="Resultat d'imatges de postgresq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6" name="AutoShape 18" descr="Resultat d'imatges de postgresq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8" name="AutoShape 20"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70" name="AutoShape 22"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72" name="AutoShape 24" descr="data:image/jpeg;base64,/9j/4AAQSkZJRgABAQAAAQABAAD/2wCEAAkGBxMSEhQUExIUExUWFBQVFRUWFxcUGhQUFxUXFxUUFBQYHCkgGBolGxQVITEhJSkrLi4uFx8zODQsNygtLisBCgoKDg0OGxAQGywmICUyLywvLiwsLDIsLDQ3LCwsLCw3LDQrLCwsLCwsLSwsLCwsLCwsLCwsLCwsLCwsLCwsLP/AABEIAQsAvQMBIgACEQEDEQH/xAAcAAEAAgMBAQEAAAAAAAAAAAAABAUDBgcCAQj/xABNEAABAwICBAkHCQYFAQkAAAABAAIDBBEFIQYSMUEHEzJRYXFygbEiM1KRkqGyFBUjQnOCg8HRNENik6LCFjVTY+EkJURUdKPD0uLw/8QAGQEBAAMBAQAAAAAAAAAAAAAAAAIDBAEF/8QALBEAAgEDAgMHBAMAAAAAAAAAAAECAwQREjEhMkETFDNRYXGBUmKRoSJCsf/aAAwDAQACEQMRAD8A7iiIgCIiAIiIAiIgCIiAIiIAiIgCIiAIiIAiIgCIiAIiIAiIgCIiAIiIAiIgCL44225KNJiMLeVNGOt7R4lMAlIoHz3Tf+Jg/ms/Ve2YrA7ZPEeqRp/Nd0vyOZRMReWSA7CD1G69Lh0IiIAiIgCIiAIiIAiIgCIiAIomJ4lFTxmSZ4YwbzvPM0DNx6Aua43wgVFQ4x0jDE307AyEc/oxj1npCtp0ZVNiudWMNzpGJ4vBTi80rIxu1jmey3a7uC07E+FCBlxBE+U+k76Jp6r3d6wFo8eDOe4vmkc5xzJuXOPae7as16aHZq39s+vctsLSC34mWVxJ7cCwqeEDEJvNNZGNxZGXEdbn3HuCrZ6vEpuXUSj8XUHsxkD3LzLjo+qwntG3uCivxmU7NVvUL+K0RpRW0UUupJ7sPwGV+ckgceclzz6yvrdGv9wdzP8AlR3YjKfrnusPALGauQ/vH+0f1VmGQyid/hof6n9H/K8u0ZH+p/R/9lB+UP8ATd7R/VfRUv8ATf7R/VMPzGST/hpwN2yNB57FvvCkxMxCLzdTL1Nmfb2XGygtr5R+8d3m/isrMXlG8HrA/Ky44t7nU8bFxBpni0HKPGj/AHI2uHtRWPrKusN4WhsqKYjndE4O/ofa3tFatFjp+swHqNvcVnNbTy5PaPvt/u3KmVCD3j+CyNaa6nVcG0uo6ogRTt1z+7feN5PMGutrd11eLgtVo5E8Xjdq3++0/n71Jw3SfEMPIDnGaEfVkJe23M2TlM6AcuhZp2f0P8miNz9SO4otc0V0yp64WYeLlAu6F9tbpLDse3pHeAtjWOUXF4ZpTTWUERFE6EREAULGMTjpoXzSHyWjYNrjsa1vSTkpq5fws17nTQ042NbxhHO95LW36g0+2raNPtJqJXVnojk16urJsRmMsrrMBs1o2MHoM6dl3b/UB7qKyOAajQCfRHi4rJXn5PCA3I8kde0u8StaJXrxSxw2PNbfUk1Vc+TlOy9EZD/nvUZEVhEIiIAiIgCIiAIiIAiIgMkM7mG7XFvV+Y3q3o8YDvJlAF8tbce0NypEXGkzuSwxXBywianJaWnWs0kFts9eMjMdXq5l0ng40z+WsMMxHyiNt75ATM2a4A2OGVwMswRtsOf6P1JJ4s55Xb0W2j81X1MzqCuZMzLVc2UAb2m4kZ1Ea46is9akqi0vfoXUqji8n6GRfGuBAI2EXHUvq8g9EIiIAuQcJb7YgDzRwn1FxXX1x7hP/b/wovFy12fifBnueQsdKcKMtMJIxratpBbewg3t3G/ctAXTdBMVbYwyHIZsPNfaPzX3Sng+El5aQta45mI5Nd0sP1T0bOpaYVlTlon+TPKlrWqJzFFnraOSF5ZKx0bh9Vwt3jnHSMlgWxPJnCIiAIiIAiIgCIiAIiIAiNFyAMyTYAZknmA3rc9GuD6aYh9ReCPbqnzjxzav1O/Po3qE6kYLMmSjByeEQtB8LdJI6W3kMBbfnedw6he/WFS8Ibwagtb9Rmoe0Lk+out3LpOk2NwUMXyemDeMA1QG5iH+Jx3v32Od8z08fxo3zJuSHEk53POVTSk5y1vboWVEorSfpLDvNR/Zs+EKQo+Heaj+zZ8IUheS9z0kERFwBce4T/2/8KLxcuwrj3Cd+3/hReLlrs/E+DPc8hiwk2ceoeK3TB8dc2zXG3XsP6FaXhe09StWq+tFPcopya2N8mkgqG6k0bXDmeA4X5wdx6clrmI8G1NJnBI+EnYL8az1OOt/UplHyGdlvgpLHEbCR1ZLGpyhys0tRnzI0Su4N6tl+LMUw3WdqOPc4WHtKjqtGayPlUs33WmQetlwuxR1zxvv1he/nkDbq+1ZXRvZrfBB20HscHmiczltcztAt8V41hzhd7+fIt594KwSYnRnlNaetgP5K1X32/srdr6nC7prDnXa3Yhh/wDpR/yR+i+fPVC3ZEO6JoXe+/ac7t9xxVmZsMzzDM+pWFNglTJyKaZ3Txb7e0RZdaOmEDeTFJ6mAfEoc+nPowd7n/kG/mnepvaP7HYRW8jSqLQCuk2xsiHPI8eDNY+5bHh3BgwZz1DnfwxgMHe917juCx1emlS7k6kfZbc/1Ej3Kgr8Tml85K945i46vsjL3LnaVpdUvY7ppx6ZN5ZVYZh4PFBhfa3kfSyHnBkJy6iQtZx7Tmea7YvoGHLI3eR0v+r3Z9K1tywPXYUY5y+L9TkqjxhcEYXKqxnd2SrVyqsZ3dkrXEzs/SWHeaj+zZ8IUhR8O81H9mz4QpC8N7nrIIiLgC4/wnft/wCFF4uXYFx/hO/b/wAKLxctdn4nwZ7nkMWGbT1K0aqzDdp6lZtWipuZ4GwwztZCHvcGtazWc5xADWgZkk5ADnWoHTaprJHR4RRmpDTZ1TLdkLTlsuRfI3zIPQVBr4X4vXR4axzmUsDWzVr23GtaxbFfZvbbpJNjqKVj2lmqBS0Fqelj8hpj8kvA2uDhm1pOdxmdpOdljUHOWEaXNQjlk06O6QO8qXEqOmB2MZG11usvjv7ysDtE8eBLo8QoqkbSHs1M+jUj/NaXIdYku8onaTmT1k7UZ5JuMiNhGRHUQre6ev6Ku9ehs1VXYvS/teFmRgOclK7jMvS1AXH16q8ULcYxEa1JSx0kJ5M1USC7mLWWJt90jpWyaGV81PTSVlVUSmAXbFE465kde12l2YzFgAQMnE5BanpDpTUVjjrvLI90TSQwDmd6Z6T3AbFXGhJyaTJyrxSTwWR0FxD6+OQNdvaI2Wv6x4Ly3g/xsusMSpnRH95q3cOpvF5n7y1PVHMs9HVyQu1onvjdzscWnvttVvdn0kV9584mxVnB3BCbV2OVBeRfVZ9Hl0MJdl3LANCMKPm8aq2Hnc+w97G+KtcN0zZO0QYlG2aM7JgLPYfSIb8TbHoKqtLNGHUha9juNp5LGOUWO0XDXEZXtsIyPuUY0VnEm8knWeMxxg8z6B4nEzjKKvgxGMDkus1zuYNdrEHveFT0OPB0hgnjdTVDTYxSAi5/hJA2ixt05XSirJIXh8T3RuH1mmx6jzjoOS2yQ0+OxfJqwNiq2g/J6loAJcM7EeLNhzI1Ta0nCdPinlHI1IVODWGUrlgeq/CppopZqOq/aKc2JvfXZlZ4O/ItN94cN91YPWmnJSWUVTi4vDMLlVYzu7JVs5VONbuyVfEqZ+ksO81H9mz4QpCj4d5qP7NnwhSF4b3PWQREXAFx/hO/b/w4vFy7AuP8J3+YfhxeLlrs/E+DPc8h4w7aepWTSq7D9p6lNn5DrbdV3gVoqGeBR8H8xZhGJVtrSVVS5gO/UJa0WO6xml9S19X+ipvoy226pdrfzd/rCoFXa8mTtzz49As9DSmWSOJu2R7WDoLiBfuvdYFsvBzT6+IQ8zBI/wBTCB73BXzeItlEVmSRN4SqwCWKkjyipo2jV/jLRa/PZmrn/E5aat4rNDKyrqJ5nBkLHSyEOlNiWBxDSGgE8kDbZYarg9m1HOgnhqC3a1ps7qGZBPWQqoThFJZLZwnJt4NNRfSLZEWIyIORB5iF8V5SFuOguMtN6Gp8qCe7WX/dyHYAdwJtbmdY7ytWoKKSeRsUTS97jYAeskncALm621+g0UVhUYlTwSZHUyuOYgukae+yrqOOMMspqWco1nHsKdSzvhfnqnyXekw5td3j1G43KHBMWOa9vKY5r29bSCPeFv3CfTtdDSTiRsri3inSMtaUausHCxNhcPyueUtJwin4yeGPbryxt7i8A+66QnqhlnJw0ywiw4UmhmPw6o87Rgv6SDMAfVG31KM9ZNP6gTaQPA/7vTMZ3lut/wC+sb1Xa8houOYxFVONbuyVbFVWNbuyVtiZWfpHDvNR/Zs+EKQo+Heaj+zZ8IUheG9z1kERFwBcf4Tf8w/Di8XLsC4/wm/5h+HF4uWuz8T4M9zyHyg2nqVgxV9DtKsGrRUM8DXuDqMHDMXos7087pQM+SLFtu+md6+lUC2nQmQQY9UwOI1K2l1g30ntGfubOVrdXTGKR8Z2xvcw9bXFp8FVbPGYkrlbSMS23gudavHTFIPhP5LUltvBcy9e3oikPgP7ldV5GU0udFTpPi0880gmlc4Nke1rb2a0NcQLMGV8tu1X1HpTTiSlMNHHTyiWNssjLNBjJDZG+SAXgg38rYQNpF1qeJP1ppSNhlkPreSo1zu27uvcmhNJDW02zZOEOjEVfNYWD9WQDtN8o97g4961tbpwsj/rWf8Alo7/AMyVaWlJ5ghUWJs3bgpA+UzEcsU7tT2239+r61SR6USilfT8XEeMLi+UtvI7WOs4uO91zytoHTmvuhWKfJqyJ5NmOPFv7L8rnoDtU/dTTbCTTVcrLWa88ZH2Hkmw6naze5Rwu0eSWXoWPUutO/o6PDYeaHWd2tSMeLnKJwZ0XGVokPJhY+Qk7ASNVt/aJ+6pXCEdeDDpBsdTnu8mI/mfUoOI1fzdgM82yauPEx8+o4Obfo8gSuB/iaq3LTR98/6WKOqt7Y/w1TBas1VVXVhuRNO7UvtDASWjuaWD7qtnqNgVDxFPHGdobd3adm73m3cpL1dRjpikRqPMmzEVVY1u7JVqVVY1u7JWmJSz9I4d5qP7NnwhSFHw7zUf2bPhCkLw3uesgiIuALj/AAm/5h+HF4uXXZH2XH+Ed16/8OLxK12fifBnueQ90W0qe1QaPaVOatFQzwNX0xqPklVh9eMhBOGS2FzxT8yPZEg+8rLhJoOLrXPHJma2UEbL21XWPW2/3lm0owv5TSTRAXcWXZ22+Uz1kAd6j0tV844FTT8qajPES7SdUBrbk7SS3iXk9pZoPTV9y6a1U/Y1dbhwVShtcQfrQSNb0nWjf4MctPUjD618ErJYzZ7HBw5stoPQRcHoK2Tjqi0ZIS0yTPFVA6N72O5THOY7raSD4Kx0Uw01FXDHa41w5/Qxh1nX67W6yFu2PaK/OMbKynbxMsjA58Unk69sg4HcbAZ7HDVOW/HopglRQ09XO+B3yjU4uFjQJHbvKAYTcFxbf7NVOsnHhuWqk1L0NZ0/xATV0pBu1logexyv6y9a6vUrHNJDg4OBs4OBDgd+sDndeVbFYSRTJ5bYK3yo/wC0sND9tTR5O53x2zPTdrb9pjhvWhq90Mxp1LUtcGuex/0cjGguLmk5FrRtcDnbfmN6jUTayt0SptJ4ezNpxPCnVFPhFNmHOj1nHeyIRxl56MnADpsFpmnuINr8VZTx2+S4e3VsOSZRbWA6i1rbf7buddE4Ssd+baWaqbczSMbT0w1SBECLlx5rG7t19WNtsrriGimLMjj1IoaipmedeQxsLruOwXuSbdW0lYlJSazsjdocU8bs3F6wPUKkxkOlMMsMtNNa4jmaWFw25A57BfYpr1vhJSWUZJJrgzEVVY1u7JVqVVYzu7JV8Spn6Rw7zUf2bPhCkKtwqb6KPsM+EKxBXhvc9Y+oiLgINRIuS6fm9b9yPxK6lUOXKtOv237kfiVrs/E+DPc8hNo9pU1qhUm0qa1aKhniZmrWNHKtuGYrJBNb5FiQIz5LZjcEHmBLy09EjOZbM1V+kmBR1sDoX5Hax9rljxscBvG4jeD3rHURpg8GvaS4I+jndE65btjcfrx7j1jYenuVzojgUYYa2ryp4z5DLXM8l7Na1u141iGho5TiBzgwKbS2upIm02I4b85Mjyinb5ZIAsNY6jrndc6rrbbqJjGM4zVyQ1jaRsENJIyWCj3v1ciSywLiG3AybYHyRe95SuW446kY26Us9CZj2i2OYtVtqXAUEcZPydr5dV0MZ2uAiu4SEbb22WyAC2HF9JXUMEVHTVT6mZluOqnnjnF182t1y4XJ3Z6oyzOYqKrhHwmtyrW1lLIAA+PWkcwEbQGtJHeWNKiP0/waj8qhppqucAlrnhzWsttcS7Nthc3DN20KuDguL4+hZNTfBcPUvuEmnLoaOeRgjnezVmAFs9VrrHqJd6+haGt20yxJ9Th2GzyW15WGR2qLAOcxpsBuGa0lbaDzBGKusTYW88FlPd9VK1gfLHCBED6T9fK52X1AL8xK0ZbbgtSafB8UqGOLH6vFte0lrmu1bNLXDMEGYWISu8QYoLM0XVBX46wkGDjbnZK2MAdkse3LvV43FqqnYZ8RmpKOFuZawOL3H0blxF+hocTusuSUtVjE0THHFZWtexjrAEOAc0G2sLG+fOon+FQ9/GVVRNVv55HON+u5Lves2mU/6pGpaY/2bJWP6QHF8SZUxxllNTNMcbnCzpCb5nrLtm4DnKlvWVsYaA1oDQBYACwA5gAsT1row0LBRUnqeTEVVYztHZKtSqrGNo6itMSlnesKk+jj7DPhCuYHrXsLd9GzsN+EK6p3Lw3ueqTURFwFRUBcr05H/WDsR+JXWahi51wkYafInAyA4t/Rndh9ZcO8LTaSSqcSi4WYGCl2qa1U+HVXGNDvrCwcOY8/UVawvutVRGWBIaszVhaszVkmaImZi9OXhq9uWd7l6IdVSxycuNj+00O8QqrGqJjaWpaxjWXgmFmtDdsbuZXb1FqY9Zrm+kC31iykiLKbFDfBcJPNGG/+nb+1aqtlomuk0dpCeVTzvjkHoWklYAenyo/WtaW+25DHcc4V/pM8RaMybvlFS0DpLZB+VP7lQFbLwj01qbCMOI8pz/lErfRDGkvuPxZB90qNy/4pHbZfybMVNHqxsb6LGt9QAR6zPWF6nE6zA5YHrO5YHK2JWzEVVYwcx2SrZ5AFyoeEUJrKpkYHkk3d0RNPlE+HW4K3KSyyOMvCO0YWPo2dhvwhXNOFAp2K0p2Lwz1CQF9REBgnjVVX0bXtcx7dZrgQQd4KvFgmhugOK45gktDJrsu6O/kv25H6kg//AAPXsz4fijJLC+o7mJ29k/ltXUqqkBBBAIORBFwRzEb1ouO6CNdd1OdQ+g65aeydrfeOpb6dzGSxPfzMk6Di8w/Ajm51KjeDvWnSuq6Q2ka4N2DXGs09l48Ae5TKXSOM8trmdI8ofr7iuzotrMePsRjUxwZtrV6cqikxON3Ilaei9j7JzU8zFYp02maIyTR6esDl6dN0LE6VFFhtGu0WMswyqqIqtpdh1eS5zgCRBORZ5Ibn5Vr5Z5C3JKsm6FQS+XT4jTSQnY4uaSBzEtdYkd3UFmqmMkaWvaHtORa4AgjpBWsy6EUBN+II6A94Hq1slbDXHlISUJcxcPrMHwxwfJVfOFQ0/RwwAPHGA2Fw0loIJHKd1AkKup3T1NRJXVbQyWRoZHEDcQQA3aztE5npJ2XIEigwinp/MwsYbW1gLut2zcn1qS4qajJvVJkW4pYijE9YXr7PUNbynNHWQPcq6fF4xsu7qFh6ytMYtlLZJcFFqahrNp7t57lCFbNM7UiYST9VgLnf8dav8G0AmkIdUO4pp2tBDnnrPJb7+pTcowX8mcUXLZGuRRy1UgjiYXE/VG4ek87AF1fRDRptJHbJ0jrGR/PbY1v8I9+3qscGwSKnZqRMDBv3lx53OOZKu4KdYa9w58Fsa6VFQ4vc+U8SnsbZfGMsvazFwREQBERAeHxgqLLSqaiApJ6O9wRcHctdxHQ6mkz4rUPPGdT+keT7lvbmArC+mBUozlHZnHFPdHKKzg/P7ubue3+5p/JVj9FK2LkEH7OQt8dVdjfRrA+iV6u6i34lLt4dDjzqfEmfVmPc2T9ViNbXDbHJ3wn/AOK7C6i6FjNEpd684o52HlJnHziVX/pu/lO/ReTWVp2Ryd0JP9q7D8iQUSd6X0odg/qOQNp8Qfsjm9gM8QFkZovXycoFvbkHg0ldeFF0LI2i6E73LokO7rq2cspODyQ+cmY3nDGl/vNvBX+H6BUzLFwfKf43WHstt77remUSkMpFXK4qS6k1RguhS0OFsjGrGxrG8zQGj1BWMVKp7YAFkAVBaYIqeyzgWX1EAREQBERAEREAREQBERAEREB81QvmoOZekQHjiwnFjmXtEB51BzL7ZfUQBERAEREAREQBERAEREAREQBERAEREAREQBERAE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76" name="Picture 28" descr="https://c2.staticflickr.com/6/5288/5277164965_e437f0f216.jpg"/>
          <p:cNvPicPr>
            <a:picLocks noChangeAspect="1" noChangeArrowheads="1"/>
          </p:cNvPicPr>
          <p:nvPr/>
        </p:nvPicPr>
        <p:blipFill>
          <a:blip r:embed="rId5" cstate="print"/>
          <a:srcRect/>
          <a:stretch>
            <a:fillRect/>
          </a:stretch>
        </p:blipFill>
        <p:spPr bwMode="auto">
          <a:xfrm>
            <a:off x="4067944" y="4437112"/>
            <a:ext cx="2857500" cy="1590675"/>
          </a:xfrm>
          <a:prstGeom prst="rect">
            <a:avLst/>
          </a:prstGeom>
          <a:noFill/>
        </p:spPr>
      </p:pic>
      <p:pic>
        <p:nvPicPr>
          <p:cNvPr id="2074" name="Picture 26" descr="File:Database-postgres.svg"/>
          <p:cNvPicPr>
            <a:picLocks noChangeAspect="1" noChangeArrowheads="1"/>
          </p:cNvPicPr>
          <p:nvPr/>
        </p:nvPicPr>
        <p:blipFill>
          <a:blip r:embed="rId6" cstate="print"/>
          <a:srcRect/>
          <a:stretch>
            <a:fillRect/>
          </a:stretch>
        </p:blipFill>
        <p:spPr bwMode="auto">
          <a:xfrm>
            <a:off x="6588224" y="3429000"/>
            <a:ext cx="1443432" cy="20425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t>la nostra elecció: </a:t>
            </a:r>
            <a:r>
              <a:rPr lang="ca-ES" dirty="0" err="1" smtClean="0"/>
              <a:t>OpenOffice</a:t>
            </a:r>
            <a:r>
              <a:rPr lang="ca-ES" dirty="0" smtClean="0"/>
              <a:t> Base</a:t>
            </a:r>
            <a:endParaRPr lang="ca-ES" noProof="0" dirty="0"/>
          </a:p>
        </p:txBody>
      </p:sp>
      <p:sp>
        <p:nvSpPr>
          <p:cNvPr id="4" name="3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13</a:t>
            </a:fld>
            <a:endParaRPr lang="es-ES"/>
          </a:p>
        </p:txBody>
      </p:sp>
      <p:sp>
        <p:nvSpPr>
          <p:cNvPr id="3" name="2 Marcador de contenido"/>
          <p:cNvSpPr>
            <a:spLocks noGrp="1"/>
          </p:cNvSpPr>
          <p:nvPr>
            <p:ph sz="quarter" idx="1"/>
          </p:nvPr>
        </p:nvSpPr>
        <p:spPr/>
        <p:txBody>
          <a:bodyPr/>
          <a:lstStyle/>
          <a:p>
            <a:r>
              <a:rPr lang="es-ES" dirty="0" err="1" smtClean="0"/>
              <a:t>Perquè</a:t>
            </a:r>
            <a:r>
              <a:rPr lang="es-ES" dirty="0" smtClean="0"/>
              <a:t>?</a:t>
            </a:r>
          </a:p>
          <a:p>
            <a:pPr lvl="1"/>
            <a:r>
              <a:rPr lang="es-ES" dirty="0" err="1" smtClean="0"/>
              <a:t>És</a:t>
            </a:r>
            <a:r>
              <a:rPr lang="es-ES" dirty="0" smtClean="0"/>
              <a:t> de </a:t>
            </a:r>
            <a:r>
              <a:rPr lang="es-ES" dirty="0" err="1" smtClean="0"/>
              <a:t>codi</a:t>
            </a:r>
            <a:r>
              <a:rPr lang="es-ES" dirty="0" smtClean="0"/>
              <a:t> </a:t>
            </a:r>
            <a:r>
              <a:rPr lang="es-ES" dirty="0" err="1" smtClean="0"/>
              <a:t>obert</a:t>
            </a:r>
            <a:endParaRPr lang="es-ES" dirty="0" smtClean="0"/>
          </a:p>
          <a:p>
            <a:pPr lvl="1"/>
            <a:r>
              <a:rPr lang="es-ES" dirty="0" err="1" smtClean="0"/>
              <a:t>Està</a:t>
            </a:r>
            <a:r>
              <a:rPr lang="es-ES" dirty="0" smtClean="0"/>
              <a:t> en diversos </a:t>
            </a:r>
            <a:r>
              <a:rPr lang="es-ES" dirty="0" err="1" smtClean="0"/>
              <a:t>idiomes</a:t>
            </a:r>
            <a:endParaRPr lang="es-ES" dirty="0" smtClean="0"/>
          </a:p>
          <a:p>
            <a:pPr lvl="1"/>
            <a:r>
              <a:rPr lang="es-ES" dirty="0" err="1" smtClean="0"/>
              <a:t>És</a:t>
            </a:r>
            <a:r>
              <a:rPr lang="es-ES" dirty="0" smtClean="0"/>
              <a:t> </a:t>
            </a:r>
            <a:r>
              <a:rPr lang="es-ES" dirty="0" err="1" smtClean="0"/>
              <a:t>fàcil</a:t>
            </a:r>
            <a:r>
              <a:rPr lang="es-ES" dirty="0" smtClean="0"/>
              <a:t> </a:t>
            </a:r>
            <a:r>
              <a:rPr lang="es-ES" dirty="0" err="1" smtClean="0"/>
              <a:t>d’utilitzar</a:t>
            </a:r>
            <a:endParaRPr lang="es-ES" dirty="0" smtClean="0"/>
          </a:p>
          <a:p>
            <a:pPr lvl="1"/>
            <a:r>
              <a:rPr lang="es-ES" dirty="0" err="1" smtClean="0"/>
              <a:t>És</a:t>
            </a:r>
            <a:r>
              <a:rPr lang="es-ES" dirty="0" smtClean="0"/>
              <a:t> </a:t>
            </a:r>
            <a:r>
              <a:rPr lang="es-ES" dirty="0" err="1" smtClean="0"/>
              <a:t>prou</a:t>
            </a:r>
            <a:r>
              <a:rPr lang="es-ES" dirty="0" smtClean="0"/>
              <a:t> </a:t>
            </a:r>
            <a:r>
              <a:rPr lang="es-ES" dirty="0" err="1" smtClean="0"/>
              <a:t>potent</a:t>
            </a:r>
            <a:r>
              <a:rPr lang="es-ES" dirty="0" smtClean="0"/>
              <a:t> per a la </a:t>
            </a:r>
            <a:r>
              <a:rPr lang="es-ES" dirty="0" err="1" smtClean="0"/>
              <a:t>nostra</a:t>
            </a:r>
            <a:r>
              <a:rPr lang="es-ES" dirty="0" smtClean="0"/>
              <a:t> </a:t>
            </a:r>
            <a:r>
              <a:rPr lang="es-ES" dirty="0" err="1" smtClean="0"/>
              <a:t>finalitat</a:t>
            </a:r>
            <a:r>
              <a:rPr lang="es-ES" dirty="0" smtClean="0"/>
              <a:t>: </a:t>
            </a:r>
            <a:r>
              <a:rPr lang="es-ES" dirty="0" err="1" smtClean="0"/>
              <a:t>aprenentatge</a:t>
            </a:r>
            <a:endParaRPr lang="es-ES" dirty="0"/>
          </a:p>
        </p:txBody>
      </p:sp>
      <p:sp>
        <p:nvSpPr>
          <p:cNvPr id="34818" name="AutoShape 2" descr="Resultat d'imatges de openoffice b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4820" name="Picture 4" descr="Resultat d'imatges de openoffice"/>
          <p:cNvPicPr>
            <a:picLocks noChangeAspect="1" noChangeArrowheads="1"/>
          </p:cNvPicPr>
          <p:nvPr/>
        </p:nvPicPr>
        <p:blipFill>
          <a:blip r:embed="rId3" cstate="print"/>
          <a:srcRect/>
          <a:stretch>
            <a:fillRect/>
          </a:stretch>
        </p:blipFill>
        <p:spPr bwMode="auto">
          <a:xfrm>
            <a:off x="1403648" y="4293096"/>
            <a:ext cx="3028950" cy="1514475"/>
          </a:xfrm>
          <a:prstGeom prst="rect">
            <a:avLst/>
          </a:prstGeom>
          <a:noFill/>
        </p:spPr>
      </p:pic>
      <p:pic>
        <p:nvPicPr>
          <p:cNvPr id="34822" name="Picture 6" descr="Resultat d'imatges de openoffice base logo"/>
          <p:cNvPicPr>
            <a:picLocks noChangeAspect="1" noChangeArrowheads="1"/>
          </p:cNvPicPr>
          <p:nvPr/>
        </p:nvPicPr>
        <p:blipFill>
          <a:blip r:embed="rId4" cstate="print"/>
          <a:srcRect/>
          <a:stretch>
            <a:fillRect/>
          </a:stretch>
        </p:blipFill>
        <p:spPr bwMode="auto">
          <a:xfrm>
            <a:off x="5796136" y="4221088"/>
            <a:ext cx="2143125"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555776" y="3140968"/>
            <a:ext cx="7123113" cy="1512168"/>
          </a:xfrm>
        </p:spPr>
        <p:txBody>
          <a:bodyPr>
            <a:normAutofit/>
          </a:bodyPr>
          <a:lstStyle/>
          <a:p>
            <a:r>
              <a:rPr lang="ca-ES" dirty="0" smtClean="0"/>
              <a:t>Cerquem </a:t>
            </a:r>
            <a:r>
              <a:rPr lang="ca-ES" dirty="0" err="1" smtClean="0"/>
              <a:t>l’icona</a:t>
            </a:r>
            <a:r>
              <a:rPr lang="ca-ES" dirty="0" smtClean="0"/>
              <a:t> de l’aplicació</a:t>
            </a:r>
          </a:p>
        </p:txBody>
      </p:sp>
      <p:sp>
        <p:nvSpPr>
          <p:cNvPr id="3" name="2 Título"/>
          <p:cNvSpPr>
            <a:spLocks noGrp="1"/>
          </p:cNvSpPr>
          <p:nvPr>
            <p:ph type="title"/>
          </p:nvPr>
        </p:nvSpPr>
        <p:spPr/>
        <p:txBody>
          <a:bodyPr/>
          <a:lstStyle/>
          <a:p>
            <a:r>
              <a:rPr lang="es-ES" dirty="0" err="1" smtClean="0"/>
              <a:t>Obrir</a:t>
            </a:r>
            <a:r>
              <a:rPr lang="es-ES" dirty="0" smtClean="0"/>
              <a:t> una base de </a:t>
            </a:r>
            <a:r>
              <a:rPr lang="es-ES" dirty="0" err="1" smtClean="0"/>
              <a:t>dades</a:t>
            </a:r>
            <a:endParaRPr lang="es-ES" dirty="0"/>
          </a:p>
        </p:txBody>
      </p:sp>
      <p:sp>
        <p:nvSpPr>
          <p:cNvPr id="4" name="3 Marcador de número de diapositiva"/>
          <p:cNvSpPr>
            <a:spLocks noGrp="1"/>
          </p:cNvSpPr>
          <p:nvPr>
            <p:ph type="sldNum" sz="quarter" idx="11"/>
          </p:nvPr>
        </p:nvSpPr>
        <p:spPr/>
        <p:txBody>
          <a:bodyPr/>
          <a:lstStyle/>
          <a:p>
            <a:fld id="{DC1C4533-14B3-486F-9D88-B0BCBC7AB84D}" type="slidenum">
              <a:rPr lang="es-ES" smtClean="0"/>
              <a:pPr/>
              <a:t>14</a:t>
            </a:fld>
            <a:endParaRPr lang="es-ES"/>
          </a:p>
        </p:txBody>
      </p:sp>
      <p:sp>
        <p:nvSpPr>
          <p:cNvPr id="5" name="4 Marcador de pie de página"/>
          <p:cNvSpPr>
            <a:spLocks noGrp="1"/>
          </p:cNvSpPr>
          <p:nvPr>
            <p:ph type="ftr" sz="quarter" idx="12"/>
          </p:nvPr>
        </p:nvSpPr>
        <p:spPr/>
        <p:txBody>
          <a:bodyPr/>
          <a:lstStyle/>
          <a:p>
            <a:r>
              <a:rPr lang="es-ES" smtClean="0"/>
              <a:t>database          </a:t>
            </a:r>
            <a:endParaRPr lang="es-ES"/>
          </a:p>
        </p:txBody>
      </p:sp>
      <p:pic>
        <p:nvPicPr>
          <p:cNvPr id="44034" name="Picture 2"/>
          <p:cNvPicPr>
            <a:picLocks noChangeAspect="1" noChangeArrowheads="1"/>
          </p:cNvPicPr>
          <p:nvPr/>
        </p:nvPicPr>
        <p:blipFill>
          <a:blip r:embed="rId2" cstate="print"/>
          <a:srcRect/>
          <a:stretch>
            <a:fillRect/>
          </a:stretch>
        </p:blipFill>
        <p:spPr bwMode="auto">
          <a:xfrm>
            <a:off x="3419872" y="4077072"/>
            <a:ext cx="5109568" cy="936104"/>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1043608" y="3933056"/>
            <a:ext cx="1600793"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531352" cy="990600"/>
          </a:xfrm>
        </p:spPr>
        <p:txBody>
          <a:bodyPr>
            <a:normAutofit fontScale="90000"/>
          </a:bodyPr>
          <a:lstStyle/>
          <a:p>
            <a:r>
              <a:rPr lang="es-ES" dirty="0" err="1" smtClean="0"/>
              <a:t>Obrir</a:t>
            </a:r>
            <a:r>
              <a:rPr lang="es-ES" dirty="0" smtClean="0"/>
              <a:t> una Base de </a:t>
            </a:r>
            <a:r>
              <a:rPr lang="es-ES" dirty="0" err="1" smtClean="0"/>
              <a:t>Dades</a:t>
            </a:r>
            <a:r>
              <a:rPr lang="es-ES" dirty="0" smtClean="0"/>
              <a:t>: </a:t>
            </a:r>
            <a:r>
              <a:rPr lang="es-ES" b="1" dirty="0" smtClean="0"/>
              <a:t>HSchool.odb</a:t>
            </a:r>
            <a:endParaRPr lang="es-ES" b="1"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15</a:t>
            </a:fld>
            <a:endParaRPr lang="es-ES"/>
          </a:p>
        </p:txBody>
      </p:sp>
      <p:pic>
        <p:nvPicPr>
          <p:cNvPr id="7" name="6 Marcador de contenido" descr="step13.png"/>
          <p:cNvPicPr>
            <a:picLocks noGrp="1" noChangeAspect="1"/>
          </p:cNvPicPr>
          <p:nvPr>
            <p:ph sz="quarter" idx="1"/>
          </p:nvPr>
        </p:nvPicPr>
        <p:blipFill>
          <a:blip r:embed="rId2" cstate="print"/>
          <a:stretch>
            <a:fillRect/>
          </a:stretch>
        </p:blipFill>
        <p:spPr>
          <a:xfrm>
            <a:off x="1586806" y="1600200"/>
            <a:ext cx="6205338" cy="4495800"/>
          </a:xfrm>
        </p:spPr>
      </p:pic>
      <p:pic>
        <p:nvPicPr>
          <p:cNvPr id="6"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
        <p:nvSpPr>
          <p:cNvPr id="8" name="7 Elipse"/>
          <p:cNvSpPr/>
          <p:nvPr/>
        </p:nvSpPr>
        <p:spPr>
          <a:xfrm>
            <a:off x="3419872" y="3429000"/>
            <a:ext cx="2088232"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5220072" y="5589240"/>
            <a:ext cx="1728192"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Taules</a:t>
            </a:r>
            <a:r>
              <a:rPr lang="es-ES" dirty="0" smtClean="0"/>
              <a:t> </a:t>
            </a:r>
            <a:r>
              <a:rPr lang="es-ES" dirty="0" err="1" smtClean="0"/>
              <a:t>existents</a:t>
            </a:r>
            <a:r>
              <a:rPr lang="es-ES" dirty="0" smtClean="0"/>
              <a:t> en la BBDD</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16</a:t>
            </a:fld>
            <a:endParaRPr lang="es-ES"/>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0.png"/>
          <p:cNvPicPr>
            <a:picLocks noChangeAspect="1"/>
          </p:cNvPicPr>
          <p:nvPr/>
        </p:nvPicPr>
        <p:blipFill>
          <a:blip r:embed="rId3" cstate="print"/>
          <a:stretch>
            <a:fillRect/>
          </a:stretch>
        </p:blipFill>
        <p:spPr>
          <a:xfrm>
            <a:off x="1331640" y="1556792"/>
            <a:ext cx="5400600" cy="45950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17</a:t>
            </a:fld>
            <a:endParaRPr lang="es-ES"/>
          </a:p>
        </p:txBody>
      </p:sp>
      <p:sp>
        <p:nvSpPr>
          <p:cNvPr id="5" name="4 Marcador de contenido"/>
          <p:cNvSpPr>
            <a:spLocks noGrp="1"/>
          </p:cNvSpPr>
          <p:nvPr>
            <p:ph sz="quarter" idx="1"/>
          </p:nvPr>
        </p:nvSpPr>
        <p:spPr>
          <a:xfrm>
            <a:off x="1475656" y="2924944"/>
            <a:ext cx="5976664" cy="2448272"/>
          </a:xfrm>
        </p:spPr>
        <p:txBody>
          <a:bodyPr/>
          <a:lstStyle/>
          <a:p>
            <a:pPr algn="ctr">
              <a:buNone/>
            </a:pPr>
            <a:r>
              <a:rPr lang="es-ES" dirty="0" err="1" smtClean="0"/>
              <a:t>Volem</a:t>
            </a:r>
            <a:r>
              <a:rPr lang="es-ES" dirty="0" smtClean="0"/>
              <a:t> el </a:t>
            </a:r>
            <a:r>
              <a:rPr lang="es-ES" dirty="0" err="1" smtClean="0"/>
              <a:t>nom</a:t>
            </a:r>
            <a:r>
              <a:rPr lang="es-ES" dirty="0" smtClean="0"/>
              <a:t> i </a:t>
            </a:r>
            <a:r>
              <a:rPr lang="es-ES" dirty="0" err="1" smtClean="0"/>
              <a:t>cognom</a:t>
            </a:r>
            <a:r>
              <a:rPr lang="es-ES" dirty="0" smtClean="0"/>
              <a:t> de </a:t>
            </a:r>
            <a:r>
              <a:rPr lang="es-ES" dirty="0" err="1" smtClean="0"/>
              <a:t>tots</a:t>
            </a:r>
            <a:r>
              <a:rPr lang="es-ES" dirty="0" smtClean="0"/>
              <a:t> </a:t>
            </a:r>
            <a:r>
              <a:rPr lang="es-ES" dirty="0" err="1" smtClean="0"/>
              <a:t>els</a:t>
            </a:r>
            <a:r>
              <a:rPr lang="es-ES" dirty="0" smtClean="0"/>
              <a:t> </a:t>
            </a:r>
            <a:r>
              <a:rPr lang="es-ES" dirty="0" err="1" smtClean="0"/>
              <a:t>alumnes</a:t>
            </a:r>
            <a:r>
              <a:rPr lang="es-ES" dirty="0" smtClean="0"/>
              <a:t> que </a:t>
            </a:r>
            <a:r>
              <a:rPr lang="es-ES" dirty="0" err="1" smtClean="0"/>
              <a:t>siguin</a:t>
            </a:r>
            <a:r>
              <a:rPr lang="es-ES" dirty="0" smtClean="0"/>
              <a:t> </a:t>
            </a:r>
            <a:r>
              <a:rPr lang="es-ES" dirty="0" err="1" smtClean="0"/>
              <a:t>nois</a:t>
            </a:r>
            <a:r>
              <a:rPr lang="es-ES" dirty="0" smtClean="0"/>
              <a:t>.</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Creació</a:t>
            </a:r>
            <a:r>
              <a:rPr lang="es-ES" dirty="0" smtClean="0"/>
              <a:t> </a:t>
            </a:r>
            <a:r>
              <a:rPr lang="es-ES" dirty="0" err="1" smtClean="0"/>
              <a:t>d’una</a:t>
            </a:r>
            <a:r>
              <a:rPr lang="es-ES" dirty="0" smtClean="0"/>
              <a:t> 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18</a:t>
            </a:fld>
            <a:endParaRPr lang="es-ES"/>
          </a:p>
        </p:txBody>
      </p:sp>
      <p:sp>
        <p:nvSpPr>
          <p:cNvPr id="5" name="4 Marcador de contenido"/>
          <p:cNvSpPr>
            <a:spLocks noGrp="1"/>
          </p:cNvSpPr>
          <p:nvPr>
            <p:ph sz="quarter" idx="1"/>
          </p:nvPr>
        </p:nvSpPr>
        <p:spPr/>
        <p:txBody>
          <a:bodyPr/>
          <a:lstStyle/>
          <a:p>
            <a:pPr>
              <a:buNone/>
            </a:pPr>
            <a:r>
              <a:rPr lang="es-ES" dirty="0" err="1" smtClean="0"/>
              <a:t>Escollim</a:t>
            </a:r>
            <a:r>
              <a:rPr lang="es-ES" dirty="0" smtClean="0"/>
              <a:t> </a:t>
            </a:r>
            <a:r>
              <a:rPr lang="es-ES" dirty="0" err="1" smtClean="0"/>
              <a:t>l’opció</a:t>
            </a:r>
            <a:r>
              <a:rPr lang="es-ES" dirty="0" smtClean="0"/>
              <a:t> consultes</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43010" name="Picture 2"/>
          <p:cNvPicPr>
            <a:picLocks noChangeAspect="1" noChangeArrowheads="1"/>
          </p:cNvPicPr>
          <p:nvPr/>
        </p:nvPicPr>
        <p:blipFill>
          <a:blip r:embed="rId3" cstate="print"/>
          <a:srcRect/>
          <a:stretch>
            <a:fillRect/>
          </a:stretch>
        </p:blipFill>
        <p:spPr bwMode="auto">
          <a:xfrm>
            <a:off x="2915816" y="2276872"/>
            <a:ext cx="45720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Vista </a:t>
            </a:r>
            <a:r>
              <a:rPr lang="es-ES" dirty="0" err="1" smtClean="0"/>
              <a:t>Disseny</a:t>
            </a:r>
            <a:r>
              <a:rPr lang="es-ES" dirty="0" smtClean="0"/>
              <a:t> SI / NO</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19</a:t>
            </a:fld>
            <a:endParaRPr lang="es-ES"/>
          </a:p>
        </p:txBody>
      </p:sp>
      <p:sp>
        <p:nvSpPr>
          <p:cNvPr id="5" name="4 Marcador de contenido"/>
          <p:cNvSpPr>
            <a:spLocks noGrp="1"/>
          </p:cNvSpPr>
          <p:nvPr>
            <p:ph sz="quarter" idx="1"/>
          </p:nvPr>
        </p:nvSpPr>
        <p:spPr/>
        <p:txBody>
          <a:bodyPr/>
          <a:lstStyle/>
          <a:p>
            <a:pPr>
              <a:buNone/>
            </a:pPr>
            <a:r>
              <a:rPr lang="es-ES" dirty="0" smtClean="0"/>
              <a:t>…</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q1.png"/>
          <p:cNvPicPr>
            <a:picLocks noChangeAspect="1"/>
          </p:cNvPicPr>
          <p:nvPr/>
        </p:nvPicPr>
        <p:blipFill>
          <a:blip r:embed="rId3" cstate="print"/>
          <a:stretch>
            <a:fillRect/>
          </a:stretch>
        </p:blipFill>
        <p:spPr>
          <a:xfrm>
            <a:off x="611560" y="1085044"/>
            <a:ext cx="4515481" cy="5772956"/>
          </a:xfrm>
          <a:prstGeom prst="rect">
            <a:avLst/>
          </a:prstGeom>
        </p:spPr>
      </p:pic>
      <p:pic>
        <p:nvPicPr>
          <p:cNvPr id="8" name="7 Imagen" descr="q2.png"/>
          <p:cNvPicPr>
            <a:picLocks noChangeAspect="1"/>
          </p:cNvPicPr>
          <p:nvPr/>
        </p:nvPicPr>
        <p:blipFill>
          <a:blip r:embed="rId4" cstate="print"/>
          <a:stretch>
            <a:fillRect/>
          </a:stretch>
        </p:blipFill>
        <p:spPr>
          <a:xfrm>
            <a:off x="3779912" y="2636912"/>
            <a:ext cx="5821739" cy="1656184"/>
          </a:xfrm>
          <a:prstGeom prst="rect">
            <a:avLst/>
          </a:prstGeom>
        </p:spPr>
      </p:pic>
      <p:sp>
        <p:nvSpPr>
          <p:cNvPr id="9" name="8 Flecha abajo"/>
          <p:cNvSpPr/>
          <p:nvPr/>
        </p:nvSpPr>
        <p:spPr>
          <a:xfrm rot="10800000">
            <a:off x="2771800" y="1916832"/>
            <a:ext cx="576064"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Flecha abajo"/>
          <p:cNvSpPr/>
          <p:nvPr/>
        </p:nvSpPr>
        <p:spPr>
          <a:xfrm>
            <a:off x="5652120" y="2132856"/>
            <a:ext cx="576064"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1" name="10 Rectángulo"/>
          <p:cNvSpPr/>
          <p:nvPr/>
        </p:nvSpPr>
        <p:spPr>
          <a:xfrm>
            <a:off x="1043608" y="5934670"/>
            <a:ext cx="2373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disseny</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11 Rectángulo"/>
          <p:cNvSpPr/>
          <p:nvPr/>
        </p:nvSpPr>
        <p:spPr>
          <a:xfrm>
            <a:off x="6177391" y="4077072"/>
            <a:ext cx="13227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SQL</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noProof="0" smtClean="0"/>
              <a:t>Els principis</a:t>
            </a:r>
            <a:endParaRPr lang="ca-ES" noProof="0" dirty="0"/>
          </a:p>
        </p:txBody>
      </p:sp>
      <p:sp>
        <p:nvSpPr>
          <p:cNvPr id="4" name="3 Marcador de pie de página"/>
          <p:cNvSpPr>
            <a:spLocks noGrp="1"/>
          </p:cNvSpPr>
          <p:nvPr>
            <p:ph type="ftr" sz="quarter" idx="11"/>
          </p:nvPr>
        </p:nvSpPr>
        <p:spPr/>
        <p:txBody>
          <a:bodyPr/>
          <a:lstStyle/>
          <a:p>
            <a:r>
              <a:rPr lang="es-ES" smtClean="0"/>
              <a:t>database          </a:t>
            </a:r>
            <a:endParaRPr lang="es-ES"/>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a:t>
            </a:fld>
            <a:endParaRPr lang="es-ES"/>
          </a:p>
        </p:txBody>
      </p:sp>
      <p:sp>
        <p:nvSpPr>
          <p:cNvPr id="3" name="2 Marcador de contenido"/>
          <p:cNvSpPr>
            <a:spLocks noGrp="1"/>
          </p:cNvSpPr>
          <p:nvPr>
            <p:ph sz="quarter" idx="1"/>
          </p:nvPr>
        </p:nvSpPr>
        <p:spPr/>
        <p:txBody>
          <a:bodyPr>
            <a:normAutofit/>
          </a:bodyPr>
          <a:lstStyle/>
          <a:p>
            <a:r>
              <a:rPr lang="ca-ES" noProof="0" dirty="0" smtClean="0"/>
              <a:t>L’home sempre ha volgut emmagatzemar la informació que necessita per consultar-la desprès</a:t>
            </a:r>
            <a:endParaRPr lang="ca-ES" dirty="0" smtClean="0"/>
          </a:p>
          <a:p>
            <a:pPr lvl="1"/>
            <a:r>
              <a:rPr lang="ca-ES" noProof="0" dirty="0" smtClean="0"/>
              <a:t>Clients d’un mercat, soldats allistats, habitants d’una població,...</a:t>
            </a:r>
          </a:p>
          <a:p>
            <a:r>
              <a:rPr lang="ca-ES" noProof="0" dirty="0" smtClean="0"/>
              <a:t>Antigament la informació es desava en papir, després paper,...</a:t>
            </a:r>
            <a:endParaRPr lang="ca-ES" sz="2000" noProof="0" dirty="0" smtClean="0"/>
          </a:p>
          <a:p>
            <a:r>
              <a:rPr lang="ca-ES" noProof="0" dirty="0" smtClean="0"/>
              <a:t>Amb el progrés tecnològic vam passar a la cinta magnètica, els dic durs,...</a:t>
            </a:r>
            <a:endParaRPr lang="ca-ES" noProof="0" dirty="0"/>
          </a:p>
        </p:txBody>
      </p:sp>
      <p:pic>
        <p:nvPicPr>
          <p:cNvPr id="4104" name="Picture 8" descr="IBM 305 RAMAC"/>
          <p:cNvPicPr>
            <a:picLocks noChangeAspect="1" noChangeArrowheads="1"/>
          </p:cNvPicPr>
          <p:nvPr/>
        </p:nvPicPr>
        <p:blipFill>
          <a:blip r:embed="rId2" cstate="print"/>
          <a:srcRect/>
          <a:stretch>
            <a:fillRect/>
          </a:stretch>
        </p:blipFill>
        <p:spPr bwMode="auto">
          <a:xfrm>
            <a:off x="6286500" y="4914899"/>
            <a:ext cx="2857500" cy="1943101"/>
          </a:xfrm>
          <a:prstGeom prst="rect">
            <a:avLst/>
          </a:prstGeom>
          <a:noFill/>
        </p:spPr>
      </p:pic>
      <p:sp>
        <p:nvSpPr>
          <p:cNvPr id="10" name="9 Rectángulo"/>
          <p:cNvSpPr/>
          <p:nvPr/>
        </p:nvSpPr>
        <p:spPr>
          <a:xfrm>
            <a:off x="5004048" y="5877272"/>
            <a:ext cx="968535" cy="584775"/>
          </a:xfrm>
          <a:prstGeom prst="rect">
            <a:avLst/>
          </a:prstGeom>
        </p:spPr>
        <p:txBody>
          <a:bodyPr wrap="none">
            <a:spAutoFit/>
          </a:bodyPr>
          <a:lstStyle/>
          <a:p>
            <a:r>
              <a:rPr lang="es-ES" dirty="0"/>
              <a:t>IBM </a:t>
            </a:r>
            <a:r>
              <a:rPr lang="es-ES" dirty="0" smtClean="0"/>
              <a:t>350</a:t>
            </a:r>
          </a:p>
          <a:p>
            <a:pPr algn="ctr"/>
            <a:r>
              <a:rPr lang="es-ES" sz="1400" dirty="0" smtClean="0"/>
              <a:t>1956</a:t>
            </a:r>
            <a:endParaRPr lang="es-ES" sz="1400" dirty="0"/>
          </a:p>
        </p:txBody>
      </p:sp>
      <p:sp>
        <p:nvSpPr>
          <p:cNvPr id="11" name="10 Rectángulo"/>
          <p:cNvSpPr/>
          <p:nvPr/>
        </p:nvSpPr>
        <p:spPr>
          <a:xfrm>
            <a:off x="755576" y="5949280"/>
            <a:ext cx="1024961" cy="584775"/>
          </a:xfrm>
          <a:prstGeom prst="rect">
            <a:avLst/>
          </a:prstGeom>
        </p:spPr>
        <p:txBody>
          <a:bodyPr wrap="none">
            <a:spAutoFit/>
          </a:bodyPr>
          <a:lstStyle/>
          <a:p>
            <a:r>
              <a:rPr lang="es-ES" dirty="0"/>
              <a:t>UNIVAC </a:t>
            </a:r>
            <a:r>
              <a:rPr lang="es-ES" dirty="0" smtClean="0"/>
              <a:t>I</a:t>
            </a:r>
          </a:p>
          <a:p>
            <a:pPr algn="ctr"/>
            <a:r>
              <a:rPr lang="es-ES" sz="1400" dirty="0" smtClean="0"/>
              <a:t>1951</a:t>
            </a:r>
            <a:endParaRPr lang="es-ES" sz="1400" dirty="0"/>
          </a:p>
        </p:txBody>
      </p:sp>
      <p:pic>
        <p:nvPicPr>
          <p:cNvPr id="38916" name="Picture 4" descr="Resultat d'imatges de escriba"/>
          <p:cNvPicPr>
            <a:picLocks noChangeAspect="1" noChangeArrowheads="1"/>
          </p:cNvPicPr>
          <p:nvPr/>
        </p:nvPicPr>
        <p:blipFill>
          <a:blip r:embed="rId3" cstate="print"/>
          <a:srcRect/>
          <a:stretch>
            <a:fillRect/>
          </a:stretch>
        </p:blipFill>
        <p:spPr bwMode="auto">
          <a:xfrm>
            <a:off x="6515100" y="0"/>
            <a:ext cx="2628900" cy="1733551"/>
          </a:xfrm>
          <a:prstGeom prst="rect">
            <a:avLst/>
          </a:prstGeom>
          <a:noFill/>
        </p:spPr>
      </p:pic>
      <p:pic>
        <p:nvPicPr>
          <p:cNvPr id="38918" name="Picture 6" descr="Resultat d'imatges de univac 1"/>
          <p:cNvPicPr>
            <a:picLocks noChangeAspect="1" noChangeArrowheads="1"/>
          </p:cNvPicPr>
          <p:nvPr/>
        </p:nvPicPr>
        <p:blipFill>
          <a:blip r:embed="rId4" cstate="print"/>
          <a:srcRect/>
          <a:stretch>
            <a:fillRect/>
          </a:stretch>
        </p:blipFill>
        <p:spPr bwMode="auto">
          <a:xfrm>
            <a:off x="1907704" y="5301208"/>
            <a:ext cx="2619375" cy="17430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pic>
        <p:nvPicPr>
          <p:cNvPr id="12" name="11 Imagen" descr="step12ok.png"/>
          <p:cNvPicPr>
            <a:picLocks noChangeAspect="1"/>
          </p:cNvPicPr>
          <p:nvPr/>
        </p:nvPicPr>
        <p:blipFill>
          <a:blip r:embed="rId3" cstate="print"/>
          <a:stretch>
            <a:fillRect/>
          </a:stretch>
        </p:blipFill>
        <p:spPr>
          <a:xfrm>
            <a:off x="5255568" y="908720"/>
            <a:ext cx="3888432" cy="5949280"/>
          </a:xfrm>
          <a:prstGeom prst="rect">
            <a:avLst/>
          </a:prstGeom>
        </p:spPr>
      </p:pic>
      <p:sp>
        <p:nvSpPr>
          <p:cNvPr id="2" name="1 Título"/>
          <p:cNvSpPr>
            <a:spLocks noGrp="1"/>
          </p:cNvSpPr>
          <p:nvPr>
            <p:ph type="title"/>
          </p:nvPr>
        </p:nvSpPr>
        <p:spPr/>
        <p:txBody>
          <a:bodyPr/>
          <a:lstStyle/>
          <a:p>
            <a:r>
              <a:rPr lang="es-ES" dirty="0" err="1" smtClean="0"/>
              <a:t>Construïm</a:t>
            </a:r>
            <a:r>
              <a:rPr lang="es-ES" dirty="0" smtClean="0"/>
              <a:t> la consulta</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20</a:t>
            </a:fld>
            <a:endParaRPr lang="es-ES"/>
          </a:p>
        </p:txBody>
      </p:sp>
      <p:sp>
        <p:nvSpPr>
          <p:cNvPr id="5" name="4 Marcador de contenido"/>
          <p:cNvSpPr>
            <a:spLocks noGrp="1"/>
          </p:cNvSpPr>
          <p:nvPr>
            <p:ph sz="quarter" idx="1"/>
          </p:nvPr>
        </p:nvSpPr>
        <p:spPr>
          <a:xfrm>
            <a:off x="0" y="1844824"/>
            <a:ext cx="5688632" cy="4495800"/>
          </a:xfrm>
        </p:spPr>
        <p:txBody>
          <a:bodyPr>
            <a:normAutofit/>
          </a:bodyPr>
          <a:lstStyle/>
          <a:p>
            <a:r>
              <a:rPr lang="ca-ES" dirty="0" smtClean="0"/>
              <a:t>Escollim els camps que volem</a:t>
            </a:r>
          </a:p>
          <a:p>
            <a:r>
              <a:rPr lang="ca-ES" dirty="0" smtClean="0"/>
              <a:t>Escollim la condició que volem</a:t>
            </a:r>
          </a:p>
          <a:p>
            <a:r>
              <a:rPr lang="ca-ES" dirty="0" smtClean="0"/>
              <a:t>En aquest cas, escollim que sí que es vegi el gènere, per comprovar que només ens surten els nois. Desmarcant la casella “visible” aquest camp no es veuria però serviria per fer el filtratge.</a:t>
            </a:r>
            <a:endParaRPr lang="ca-ES" dirty="0"/>
          </a:p>
        </p:txBody>
      </p:sp>
      <p:pic>
        <p:nvPicPr>
          <p:cNvPr id="6" name="Picture 2" descr="https://pixabay.com/static/uploads/photo/2013/07/12/17/22/database-152091_960_720.png"/>
          <p:cNvPicPr>
            <a:picLocks noChangeAspect="1" noChangeArrowheads="1"/>
          </p:cNvPicPr>
          <p:nvPr/>
        </p:nvPicPr>
        <p:blipFill>
          <a:blip r:embed="rId4"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Donar </a:t>
            </a:r>
            <a:r>
              <a:rPr lang="es-ES" dirty="0" err="1" smtClean="0"/>
              <a:t>nom</a:t>
            </a:r>
            <a:r>
              <a:rPr lang="es-ES" dirty="0" smtClean="0"/>
              <a:t> a la consulta</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21</a:t>
            </a:fld>
            <a:endParaRPr lang="es-ES"/>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2-3.png"/>
          <p:cNvPicPr>
            <a:picLocks noChangeAspect="1"/>
          </p:cNvPicPr>
          <p:nvPr/>
        </p:nvPicPr>
        <p:blipFill>
          <a:blip r:embed="rId3" cstate="print"/>
          <a:stretch>
            <a:fillRect/>
          </a:stretch>
        </p:blipFill>
        <p:spPr>
          <a:xfrm>
            <a:off x="1691680" y="1484784"/>
            <a:ext cx="5988998" cy="5157192"/>
          </a:xfrm>
          <a:prstGeom prst="rect">
            <a:avLst/>
          </a:prstGeom>
        </p:spPr>
      </p:pic>
      <p:sp>
        <p:nvSpPr>
          <p:cNvPr id="9" name="8 CuadroTexto"/>
          <p:cNvSpPr txBox="1"/>
          <p:nvPr/>
        </p:nvSpPr>
        <p:spPr>
          <a:xfrm>
            <a:off x="7452320" y="3717032"/>
            <a:ext cx="152375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err="1" smtClean="0"/>
              <a:t>Posem</a:t>
            </a:r>
            <a:r>
              <a:rPr lang="es-ES" b="1" dirty="0" smtClean="0"/>
              <a:t> el </a:t>
            </a:r>
            <a:r>
              <a:rPr lang="es-ES" b="1" dirty="0" err="1" smtClean="0"/>
              <a:t>nom</a:t>
            </a:r>
            <a:endParaRPr lang="es-E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executem</a:t>
            </a:r>
            <a:endParaRPr lang="es-ES" dirty="0"/>
          </a:p>
        </p:txBody>
      </p:sp>
      <p:sp>
        <p:nvSpPr>
          <p:cNvPr id="3" name="2 Marcador de pie de página"/>
          <p:cNvSpPr>
            <a:spLocks noGrp="1"/>
          </p:cNvSpPr>
          <p:nvPr>
            <p:ph type="ftr" sz="quarter" idx="11"/>
          </p:nvPr>
        </p:nvSpPr>
        <p:spPr/>
        <p:txBody>
          <a:bodyPr/>
          <a:lstStyle/>
          <a:p>
            <a:r>
              <a:rPr lang="es-ES" dirty="0" err="1" smtClean="0"/>
              <a:t>database</a:t>
            </a:r>
            <a:r>
              <a:rPr lang="es-ES" dirty="0" smtClean="0"/>
              <a:t>          </a:t>
            </a:r>
            <a:endParaRPr lang="es-ES" dirty="0"/>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22</a:t>
            </a:fld>
            <a:endParaRPr lang="es-ES"/>
          </a:p>
        </p:txBody>
      </p:sp>
      <p:sp>
        <p:nvSpPr>
          <p:cNvPr id="5" name="4 Marcador de contenido"/>
          <p:cNvSpPr>
            <a:spLocks noGrp="1"/>
          </p:cNvSpPr>
          <p:nvPr>
            <p:ph sz="quarter" idx="1"/>
          </p:nvPr>
        </p:nvSpPr>
        <p:spPr>
          <a:xfrm>
            <a:off x="179512" y="1772816"/>
            <a:ext cx="3059832" cy="4495800"/>
          </a:xfrm>
        </p:spPr>
        <p:txBody>
          <a:bodyPr>
            <a:normAutofit lnSpcReduction="10000"/>
          </a:bodyPr>
          <a:lstStyle/>
          <a:p>
            <a:pPr>
              <a:buNone/>
            </a:pPr>
            <a:r>
              <a:rPr lang="es-ES" dirty="0" smtClean="0"/>
              <a:t>Si </a:t>
            </a:r>
            <a:r>
              <a:rPr lang="es-ES" dirty="0" err="1" smtClean="0"/>
              <a:t>premem</a:t>
            </a:r>
            <a:r>
              <a:rPr lang="es-ES" dirty="0" smtClean="0"/>
              <a:t> el botó</a:t>
            </a:r>
          </a:p>
          <a:p>
            <a:pPr>
              <a:buNone/>
            </a:pPr>
            <a:endParaRPr lang="es-ES" dirty="0" smtClean="0"/>
          </a:p>
          <a:p>
            <a:pPr>
              <a:buNone/>
            </a:pPr>
            <a:r>
              <a:rPr lang="es-ES" dirty="0" smtClean="0"/>
              <a:t> </a:t>
            </a:r>
          </a:p>
          <a:p>
            <a:pPr>
              <a:buNone/>
            </a:pPr>
            <a:r>
              <a:rPr lang="es-ES" dirty="0" err="1" smtClean="0"/>
              <a:t>apareixen</a:t>
            </a:r>
            <a:r>
              <a:rPr lang="es-ES" dirty="0" smtClean="0"/>
              <a:t> </a:t>
            </a:r>
            <a:r>
              <a:rPr lang="es-ES" dirty="0" err="1" smtClean="0"/>
              <a:t>els</a:t>
            </a:r>
            <a:r>
              <a:rPr lang="es-ES" dirty="0" smtClean="0"/>
              <a:t> registres de la base de </a:t>
            </a:r>
            <a:r>
              <a:rPr lang="es-ES" dirty="0" err="1" smtClean="0"/>
              <a:t>dades</a:t>
            </a:r>
            <a:r>
              <a:rPr lang="es-ES" dirty="0" smtClean="0"/>
              <a:t> que </a:t>
            </a:r>
            <a:r>
              <a:rPr lang="es-ES" dirty="0" err="1" smtClean="0"/>
              <a:t>compleixen</a:t>
            </a:r>
            <a:r>
              <a:rPr lang="es-ES" dirty="0" smtClean="0"/>
              <a:t>  que </a:t>
            </a:r>
            <a:r>
              <a:rPr lang="es-ES" dirty="0" err="1" smtClean="0"/>
              <a:t>els</a:t>
            </a:r>
            <a:r>
              <a:rPr lang="es-ES" dirty="0" smtClean="0"/>
              <a:t> </a:t>
            </a:r>
            <a:r>
              <a:rPr lang="es-ES" dirty="0" err="1" smtClean="0"/>
              <a:t>seus</a:t>
            </a:r>
            <a:r>
              <a:rPr lang="es-ES" dirty="0" smtClean="0"/>
              <a:t> </a:t>
            </a:r>
            <a:r>
              <a:rPr lang="es-ES" dirty="0" err="1" smtClean="0"/>
              <a:t>estudiants</a:t>
            </a:r>
            <a:r>
              <a:rPr lang="es-ES" dirty="0" smtClean="0"/>
              <a:t> </a:t>
            </a:r>
            <a:r>
              <a:rPr lang="es-ES" dirty="0" err="1" smtClean="0"/>
              <a:t>són</a:t>
            </a:r>
            <a:r>
              <a:rPr lang="es-ES" dirty="0" smtClean="0"/>
              <a:t> </a:t>
            </a:r>
            <a:r>
              <a:rPr lang="es-ES" dirty="0" err="1" smtClean="0"/>
              <a:t>nois</a:t>
            </a:r>
            <a:r>
              <a:rPr lang="es-ES" dirty="0" smtClean="0"/>
              <a:t>. </a:t>
            </a:r>
            <a:endParaRPr lang="es-ES" dirty="0"/>
          </a:p>
        </p:txBody>
      </p:sp>
      <p:pic>
        <p:nvPicPr>
          <p:cNvPr id="6" name="Picture 2" descr="https://pixabay.com/static/uploads/photo/2013/07/12/17/22/database-152091_960_720.png"/>
          <p:cNvPicPr>
            <a:picLocks noChangeAspect="1" noChangeArrowheads="1"/>
          </p:cNvPicPr>
          <p:nvPr/>
        </p:nvPicPr>
        <p:blipFill>
          <a:blip r:embed="rId2" cstate="print"/>
          <a:srcRect/>
          <a:stretch>
            <a:fillRect/>
          </a:stretch>
        </p:blipFill>
        <p:spPr bwMode="auto">
          <a:xfrm>
            <a:off x="8244408" y="5949280"/>
            <a:ext cx="627275" cy="692696"/>
          </a:xfrm>
          <a:prstGeom prst="rect">
            <a:avLst/>
          </a:prstGeom>
          <a:noFill/>
        </p:spPr>
      </p:pic>
      <p:pic>
        <p:nvPicPr>
          <p:cNvPr id="7" name="6 Imagen" descr="step12a.png"/>
          <p:cNvPicPr>
            <a:picLocks noChangeAspect="1"/>
          </p:cNvPicPr>
          <p:nvPr/>
        </p:nvPicPr>
        <p:blipFill>
          <a:blip r:embed="rId3" cstate="print"/>
          <a:stretch>
            <a:fillRect/>
          </a:stretch>
        </p:blipFill>
        <p:spPr>
          <a:xfrm>
            <a:off x="3131840" y="0"/>
            <a:ext cx="4750690" cy="6858000"/>
          </a:xfrm>
          <a:prstGeom prst="rect">
            <a:avLst/>
          </a:prstGeom>
        </p:spPr>
      </p:pic>
      <p:pic>
        <p:nvPicPr>
          <p:cNvPr id="45059" name="Picture 3"/>
          <p:cNvPicPr>
            <a:picLocks noChangeAspect="1" noChangeArrowheads="1"/>
          </p:cNvPicPr>
          <p:nvPr/>
        </p:nvPicPr>
        <p:blipFill>
          <a:blip r:embed="rId4" cstate="print"/>
          <a:srcRect/>
          <a:stretch>
            <a:fillRect/>
          </a:stretch>
        </p:blipFill>
        <p:spPr bwMode="auto">
          <a:xfrm>
            <a:off x="755576" y="2204864"/>
            <a:ext cx="1584176" cy="1023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noProof="0" dirty="0" smtClean="0"/>
              <a:t>referències</a:t>
            </a:r>
            <a:endParaRPr lang="ca-ES" noProof="0" dirty="0"/>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23</a:t>
            </a:fld>
            <a:endParaRPr lang="es-ES"/>
          </a:p>
        </p:txBody>
      </p:sp>
      <p:sp>
        <p:nvSpPr>
          <p:cNvPr id="5" name="4 Marcador de contenido"/>
          <p:cNvSpPr>
            <a:spLocks noGrp="1"/>
          </p:cNvSpPr>
          <p:nvPr>
            <p:ph sz="quarter" idx="1"/>
          </p:nvPr>
        </p:nvSpPr>
        <p:spPr/>
        <p:txBody>
          <a:bodyPr/>
          <a:lstStyle/>
          <a:p>
            <a:r>
              <a:rPr lang="es-ES" dirty="0" smtClean="0">
                <a:hlinkClick r:id="rId2"/>
              </a:rPr>
              <a:t>http://www.openoffice.org/documentation/manuals/userguide3/0108GS3-GettingStartedWithBase.pdf</a:t>
            </a:r>
            <a:endParaRPr lang="es-ES" dirty="0" smtClean="0"/>
          </a:p>
          <a:p>
            <a:r>
              <a:rPr lang="es-ES" dirty="0" err="1" smtClean="0"/>
              <a:t>Aquesta</a:t>
            </a:r>
            <a:r>
              <a:rPr lang="es-ES" dirty="0" smtClean="0"/>
              <a:t> </a:t>
            </a:r>
            <a:r>
              <a:rPr lang="es-ES" dirty="0" err="1" smtClean="0"/>
              <a:t>presentació</a:t>
            </a:r>
            <a:r>
              <a:rPr lang="es-ES" dirty="0" smtClean="0"/>
              <a:t> i la base de </a:t>
            </a:r>
            <a:r>
              <a:rPr lang="es-ES" dirty="0" err="1" smtClean="0"/>
              <a:t>dades</a:t>
            </a:r>
            <a:r>
              <a:rPr lang="es-ES" dirty="0" smtClean="0"/>
              <a:t> </a:t>
            </a:r>
            <a:r>
              <a:rPr lang="es-ES" dirty="0" err="1" smtClean="0"/>
              <a:t>estan</a:t>
            </a:r>
            <a:r>
              <a:rPr lang="es-ES" smtClean="0"/>
              <a:t> disponibles a :</a:t>
            </a:r>
            <a:endParaRPr lang="es-ES" dirty="0" smtClean="0"/>
          </a:p>
          <a:p>
            <a:pPr>
              <a:buNone/>
            </a:pPr>
            <a:r>
              <a:rPr lang="es-ES" dirty="0" smtClean="0">
                <a:hlinkClick r:id="rId3"/>
              </a:rPr>
              <a:t>https://sites.google.com/a/xtec.cat/database/</a:t>
            </a:r>
            <a:endParaRPr lang="es-ES"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Gràcies a tots!</a:t>
            </a:r>
            <a:endParaRPr lang="ca-ES" dirty="0"/>
          </a:p>
        </p:txBody>
      </p:sp>
      <p:sp>
        <p:nvSpPr>
          <p:cNvPr id="3" name="2 Marcador de pie de página"/>
          <p:cNvSpPr>
            <a:spLocks noGrp="1"/>
          </p:cNvSpPr>
          <p:nvPr>
            <p:ph type="ftr" sz="quarter" idx="11"/>
          </p:nvPr>
        </p:nvSpPr>
        <p:spPr/>
        <p:txBody>
          <a:bodyPr/>
          <a:lstStyle/>
          <a:p>
            <a:r>
              <a:rPr lang="es-ES" smtClean="0"/>
              <a:t>database          </a:t>
            </a:r>
            <a:endParaRPr lang="es-ES"/>
          </a:p>
        </p:txBody>
      </p:sp>
      <p:sp>
        <p:nvSpPr>
          <p:cNvPr id="4" name="3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24</a:t>
            </a:fld>
            <a:endParaRPr lang="es-ES"/>
          </a:p>
        </p:txBody>
      </p:sp>
      <p:pic>
        <p:nvPicPr>
          <p:cNvPr id="20486" name="Picture 6" descr="https://farm2.staticflickr.com/1168/918128338_b20a305c00_o_d.jpg"/>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ca-ES" dirty="0" smtClean="0"/>
              <a:t>Una base de dades</a:t>
            </a:r>
            <a:endParaRPr lang="ca-ES" dirty="0"/>
          </a:p>
        </p:txBody>
      </p:sp>
      <p:sp>
        <p:nvSpPr>
          <p:cNvPr id="3" name="2 Título"/>
          <p:cNvSpPr>
            <a:spLocks noGrp="1"/>
          </p:cNvSpPr>
          <p:nvPr>
            <p:ph type="title"/>
          </p:nvPr>
        </p:nvSpPr>
        <p:spPr/>
        <p:txBody>
          <a:bodyPr>
            <a:normAutofit fontScale="90000"/>
          </a:bodyPr>
          <a:lstStyle/>
          <a:p>
            <a:r>
              <a:rPr lang="ca-ES" dirty="0" smtClean="0"/>
              <a:t>Què necessitem avui dia per emmagatzemar aquesta informació?</a:t>
            </a:r>
            <a:endParaRPr lang="ca-ES" dirty="0"/>
          </a:p>
        </p:txBody>
      </p:sp>
      <p:sp>
        <p:nvSpPr>
          <p:cNvPr id="4" name="3 Marcador de número de diapositiva"/>
          <p:cNvSpPr>
            <a:spLocks noGrp="1"/>
          </p:cNvSpPr>
          <p:nvPr>
            <p:ph type="sldNum" sz="quarter" idx="11"/>
          </p:nvPr>
        </p:nvSpPr>
        <p:spPr/>
        <p:txBody>
          <a:bodyPr/>
          <a:lstStyle/>
          <a:p>
            <a:fld id="{DC1C4533-14B3-486F-9D88-B0BCBC7AB84D}" type="slidenum">
              <a:rPr lang="es-ES" smtClean="0"/>
              <a:pPr/>
              <a:t>3</a:t>
            </a:fld>
            <a:endParaRPr lang="es-ES"/>
          </a:p>
        </p:txBody>
      </p:sp>
      <p:sp>
        <p:nvSpPr>
          <p:cNvPr id="5" name="4 Marcador de pie de página"/>
          <p:cNvSpPr>
            <a:spLocks noGrp="1"/>
          </p:cNvSpPr>
          <p:nvPr>
            <p:ph type="ftr" sz="quarter" idx="12"/>
          </p:nvPr>
        </p:nvSpPr>
        <p:spPr/>
        <p:txBody>
          <a:bodyPr/>
          <a:lstStyle/>
          <a:p>
            <a:r>
              <a:rPr lang="es-ES" smtClean="0"/>
              <a:t>database          </a:t>
            </a:r>
            <a:endParaRPr lang="es-ES"/>
          </a:p>
        </p:txBody>
      </p:sp>
      <p:pic>
        <p:nvPicPr>
          <p:cNvPr id="19458" name="Picture 2" descr="Resultat d'imatges de base de datos"/>
          <p:cNvPicPr>
            <a:picLocks noChangeAspect="1" noChangeArrowheads="1"/>
          </p:cNvPicPr>
          <p:nvPr/>
        </p:nvPicPr>
        <p:blipFill>
          <a:blip r:embed="rId2" cstate="print"/>
          <a:srcRect/>
          <a:stretch>
            <a:fillRect/>
          </a:stretch>
        </p:blipFill>
        <p:spPr bwMode="auto">
          <a:xfrm>
            <a:off x="4932040" y="4653136"/>
            <a:ext cx="3028950" cy="1514475"/>
          </a:xfrm>
          <a:prstGeom prst="rect">
            <a:avLst/>
          </a:prstGeom>
          <a:noFill/>
        </p:spPr>
      </p:pic>
      <p:pic>
        <p:nvPicPr>
          <p:cNvPr id="7"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4572000" y="2852936"/>
            <a:ext cx="3626807" cy="4005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c2.staticflickr.com/4/3272/2978671397_baed5466aa_b.jpg"/>
          <p:cNvPicPr>
            <a:picLocks noChangeAspect="1" noChangeArrowheads="1"/>
          </p:cNvPicPr>
          <p:nvPr/>
        </p:nvPicPr>
        <p:blipFill>
          <a:blip r:embed="rId3" cstate="print">
            <a:lum bright="10000"/>
          </a:blip>
          <a:srcRect/>
          <a:stretch>
            <a:fillRect/>
          </a:stretch>
        </p:blipFill>
        <p:spPr bwMode="auto">
          <a:xfrm rot="19799917">
            <a:off x="-137869" y="4479253"/>
            <a:ext cx="4536504" cy="3402378"/>
          </a:xfrm>
          <a:prstGeom prst="rect">
            <a:avLst/>
          </a:prstGeom>
          <a:noFill/>
        </p:spPr>
      </p:pic>
      <p:sp>
        <p:nvSpPr>
          <p:cNvPr id="2" name="1 Título"/>
          <p:cNvSpPr>
            <a:spLocks noGrp="1"/>
          </p:cNvSpPr>
          <p:nvPr>
            <p:ph type="title"/>
          </p:nvPr>
        </p:nvSpPr>
        <p:spPr/>
        <p:txBody>
          <a:bodyPr/>
          <a:lstStyle/>
          <a:p>
            <a:r>
              <a:rPr lang="ca-ES" noProof="0" dirty="0" smtClean="0"/>
              <a:t>definició</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4</a:t>
            </a:fld>
            <a:endParaRPr lang="es-ES"/>
          </a:p>
        </p:txBody>
      </p:sp>
      <p:sp>
        <p:nvSpPr>
          <p:cNvPr id="3" name="2 Marcador de contenido"/>
          <p:cNvSpPr>
            <a:spLocks noGrp="1"/>
          </p:cNvSpPr>
          <p:nvPr>
            <p:ph sz="quarter" idx="1"/>
          </p:nvPr>
        </p:nvSpPr>
        <p:spPr/>
        <p:txBody>
          <a:bodyPr>
            <a:normAutofit fontScale="92500" lnSpcReduction="10000"/>
          </a:bodyPr>
          <a:lstStyle/>
          <a:p>
            <a:r>
              <a:rPr lang="ca-ES" noProof="0" dirty="0" smtClean="0"/>
              <a:t>Una base de dades és una </a:t>
            </a:r>
            <a:r>
              <a:rPr lang="ca-ES" b="1" noProof="0" dirty="0" smtClean="0"/>
              <a:t>col·lecció </a:t>
            </a:r>
            <a:r>
              <a:rPr lang="ca-ES" b="1" u="sng" noProof="0" dirty="0" smtClean="0"/>
              <a:t>organitzada</a:t>
            </a:r>
            <a:r>
              <a:rPr lang="ca-ES" b="1" noProof="0" dirty="0" smtClean="0"/>
              <a:t> de dades.</a:t>
            </a:r>
          </a:p>
          <a:p>
            <a:endParaRPr lang="ca-ES" b="1" noProof="0" dirty="0" smtClean="0"/>
          </a:p>
          <a:p>
            <a:r>
              <a:rPr lang="ca-ES" noProof="0" dirty="0" smtClean="0"/>
              <a:t>Per exemple, una guia telefònica, els comptes corrents d’un banc, els alumnes d’un institut.</a:t>
            </a:r>
          </a:p>
          <a:p>
            <a:endParaRPr lang="ca-ES" noProof="0" dirty="0" smtClean="0"/>
          </a:p>
          <a:p>
            <a:r>
              <a:rPr lang="ca-ES" noProof="0" dirty="0" smtClean="0"/>
              <a:t>Cada </a:t>
            </a:r>
            <a:r>
              <a:rPr lang="ca-ES" b="1" noProof="0" dirty="0" smtClean="0"/>
              <a:t>element</a:t>
            </a:r>
            <a:r>
              <a:rPr lang="ca-ES" noProof="0" dirty="0" smtClean="0"/>
              <a:t> de la base de dades té els mateixos </a:t>
            </a:r>
            <a:r>
              <a:rPr lang="ca-ES" b="1" noProof="0" dirty="0" smtClean="0"/>
              <a:t>camps</a:t>
            </a:r>
            <a:r>
              <a:rPr lang="ca-ES" noProof="0" dirty="0" smtClean="0"/>
              <a:t> d’informació amb les seves dades corresponents.</a:t>
            </a:r>
          </a:p>
          <a:p>
            <a:pPr lvl="2"/>
            <a:r>
              <a:rPr lang="ca-ES" b="1" i="1" dirty="0" smtClean="0"/>
              <a:t>nom, adreça, telèfon i ciutat, en el cas de la guia telefònica.</a:t>
            </a:r>
            <a:endParaRPr lang="ca-ES" noProof="0" dirty="0" smtClean="0"/>
          </a:p>
          <a:p>
            <a:pPr lvl="2">
              <a:buNone/>
            </a:pPr>
            <a:r>
              <a:rPr lang="ca-ES" noProof="0" dirty="0" smtClean="0">
                <a:solidFill>
                  <a:schemeClr val="bg1"/>
                </a:solidFill>
              </a:rPr>
              <a:t>.</a:t>
            </a:r>
            <a:endParaRPr lang="ca-ES" b="1" i="1" noProof="0" dirty="0">
              <a:solidFill>
                <a:schemeClr val="bg1"/>
              </a:solidFill>
            </a:endParaRPr>
          </a:p>
        </p:txBody>
      </p:sp>
      <p:pic>
        <p:nvPicPr>
          <p:cNvPr id="9" name="Picture 2" descr="https://pixabay.com/static/uploads/photo/2013/07/12/17/22/database-152091_960_720.png"/>
          <p:cNvPicPr>
            <a:picLocks noChangeAspect="1" noChangeArrowheads="1"/>
          </p:cNvPicPr>
          <p:nvPr/>
        </p:nvPicPr>
        <p:blipFill>
          <a:blip r:embed="rId4"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71800" y="548680"/>
            <a:ext cx="4002660" cy="53860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3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1 Título"/>
          <p:cNvSpPr>
            <a:spLocks noGrp="1"/>
          </p:cNvSpPr>
          <p:nvPr>
            <p:ph type="title"/>
          </p:nvPr>
        </p:nvSpPr>
        <p:spPr/>
        <p:txBody>
          <a:bodyPr/>
          <a:lstStyle/>
          <a:p>
            <a:r>
              <a:rPr lang="ca-ES" noProof="0" dirty="0" smtClean="0"/>
              <a:t>definició</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5</a:t>
            </a:fld>
            <a:endParaRPr lang="es-ES"/>
          </a:p>
        </p:txBody>
      </p:sp>
      <p:sp>
        <p:nvSpPr>
          <p:cNvPr id="3" name="2 Marcador de contenido"/>
          <p:cNvSpPr>
            <a:spLocks noGrp="1"/>
          </p:cNvSpPr>
          <p:nvPr>
            <p:ph sz="quarter" idx="1"/>
          </p:nvPr>
        </p:nvSpPr>
        <p:spPr/>
        <p:txBody>
          <a:bodyPr>
            <a:normAutofit fontScale="77500" lnSpcReduction="20000"/>
          </a:bodyPr>
          <a:lstStyle/>
          <a:p>
            <a:r>
              <a:rPr lang="ca-ES" dirty="0" smtClean="0"/>
              <a:t>Les bases de dades s’emmagatzemen en </a:t>
            </a:r>
            <a:r>
              <a:rPr lang="ca-ES" b="1" dirty="0" smtClean="0"/>
              <a:t>taules</a:t>
            </a:r>
            <a:r>
              <a:rPr lang="ca-ES" dirty="0" smtClean="0"/>
              <a:t>.</a:t>
            </a:r>
          </a:p>
          <a:p>
            <a:endParaRPr lang="ca-ES" dirty="0" smtClean="0"/>
          </a:p>
          <a:p>
            <a:r>
              <a:rPr lang="ca-ES" noProof="0" dirty="0" smtClean="0"/>
              <a:t>Cada </a:t>
            </a:r>
            <a:r>
              <a:rPr lang="ca-ES" b="1" noProof="0" dirty="0" smtClean="0"/>
              <a:t>taula</a:t>
            </a:r>
            <a:r>
              <a:rPr lang="ca-ES" noProof="0" dirty="0" smtClean="0"/>
              <a:t> està formada per un conjunt d’</a:t>
            </a:r>
            <a:r>
              <a:rPr lang="ca-ES" b="1" noProof="0" dirty="0" smtClean="0"/>
              <a:t>elements</a:t>
            </a:r>
            <a:r>
              <a:rPr lang="ca-ES" noProof="0" dirty="0" smtClean="0"/>
              <a:t> que tenen la mateixa estructura.</a:t>
            </a:r>
          </a:p>
          <a:p>
            <a:endParaRPr lang="ca-ES" b="1" noProof="0" dirty="0" smtClean="0"/>
          </a:p>
          <a:p>
            <a:r>
              <a:rPr lang="ca-ES" noProof="0" dirty="0" smtClean="0"/>
              <a:t>Els </a:t>
            </a:r>
            <a:r>
              <a:rPr lang="ca-ES" b="1" noProof="0" dirty="0" smtClean="0"/>
              <a:t>elements</a:t>
            </a:r>
            <a:r>
              <a:rPr lang="ca-ES" noProof="0" dirty="0" smtClean="0"/>
              <a:t> de la base de dades també s’anomenen </a:t>
            </a:r>
            <a:r>
              <a:rPr lang="ca-ES" b="1" noProof="0" dirty="0" smtClean="0"/>
              <a:t>registres</a:t>
            </a:r>
            <a:r>
              <a:rPr lang="ca-ES" b="1" dirty="0" smtClean="0"/>
              <a:t> </a:t>
            </a:r>
            <a:r>
              <a:rPr lang="ca-ES" dirty="0" smtClean="0"/>
              <a:t> i estan formats per diferents </a:t>
            </a:r>
            <a:r>
              <a:rPr lang="ca-ES" b="1" dirty="0" smtClean="0"/>
              <a:t>camps</a:t>
            </a:r>
            <a:r>
              <a:rPr lang="ca-ES" dirty="0" smtClean="0"/>
              <a:t>.</a:t>
            </a:r>
            <a:r>
              <a:rPr lang="ca-ES" b="1" noProof="0" dirty="0" smtClean="0"/>
              <a:t> </a:t>
            </a:r>
          </a:p>
          <a:p>
            <a:endParaRPr lang="ca-ES" noProof="0" dirty="0" smtClean="0"/>
          </a:p>
          <a:p>
            <a:r>
              <a:rPr lang="ca-ES" dirty="0" smtClean="0"/>
              <a:t>Cada camp té un valor.</a:t>
            </a:r>
          </a:p>
          <a:p>
            <a:endParaRPr lang="ca-ES" dirty="0" smtClean="0"/>
          </a:p>
          <a:p>
            <a:r>
              <a:rPr lang="ca-ES" dirty="0" smtClean="0"/>
              <a:t>Per gestionar les bases de dades necessitem SGBD</a:t>
            </a:r>
          </a:p>
          <a:p>
            <a:endParaRPr lang="ca-ES" noProof="0" dirty="0" smtClean="0"/>
          </a:p>
          <a:p>
            <a:r>
              <a:rPr lang="ca-ES" dirty="0" smtClean="0"/>
              <a:t>S’EMMAGATZEMEN EN FITXERS</a:t>
            </a:r>
            <a:endParaRPr lang="ca-ES" noProof="0" dirty="0" smtClean="0"/>
          </a:p>
          <a:p>
            <a:endParaRPr lang="ca-ES" b="1" noProof="0" dirty="0" smtClean="0"/>
          </a:p>
          <a:p>
            <a:endParaRPr lang="ca-ES" noProof="0" dirty="0" smtClean="0"/>
          </a:p>
        </p:txBody>
      </p:sp>
      <p:pic>
        <p:nvPicPr>
          <p:cNvPr id="9"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8" presetClass="emph" presetSubtype="0" fill="hold" grpId="0" nodeType="withEffect">
                                  <p:stCondLst>
                                    <p:cond delay="0"/>
                                  </p:stCondLst>
                                  <p:childTnLst>
                                    <p:animRot by="432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44008" y="1628800"/>
            <a:ext cx="3672408"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611560" y="1628800"/>
            <a:ext cx="3672408"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ca-ES" noProof="0" dirty="0" smtClean="0"/>
              <a:t> taula:conté elements similars</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6</a:t>
            </a:fld>
            <a:endParaRPr lang="es-ES"/>
          </a:p>
        </p:txBody>
      </p:sp>
      <p:sp>
        <p:nvSpPr>
          <p:cNvPr id="3" name="2 Marcador de contenido"/>
          <p:cNvSpPr>
            <a:spLocks noGrp="1"/>
          </p:cNvSpPr>
          <p:nvPr>
            <p:ph sz="quarter" idx="1"/>
          </p:nvPr>
        </p:nvSpPr>
        <p:spPr>
          <a:xfrm>
            <a:off x="899592" y="1628800"/>
            <a:ext cx="2951240" cy="4495800"/>
          </a:xfrm>
        </p:spPr>
        <p:txBody>
          <a:bodyPr>
            <a:normAutofit/>
          </a:bodyPr>
          <a:lstStyle/>
          <a:p>
            <a:pPr>
              <a:buNone/>
            </a:pPr>
            <a:endParaRPr lang="ca-ES" b="1" noProof="0" dirty="0" smtClean="0"/>
          </a:p>
          <a:p>
            <a:endParaRPr lang="ca-ES" b="1" noProof="0" dirty="0" smtClean="0"/>
          </a:p>
          <a:p>
            <a:endParaRPr lang="ca-ES" noProof="0" dirty="0" smtClean="0"/>
          </a:p>
        </p:txBody>
      </p:sp>
      <p:sp>
        <p:nvSpPr>
          <p:cNvPr id="7" name="2 Marcador de contenido"/>
          <p:cNvSpPr txBox="1">
            <a:spLocks/>
          </p:cNvSpPr>
          <p:nvPr/>
        </p:nvSpPr>
        <p:spPr>
          <a:xfrm>
            <a:off x="4644008" y="1628800"/>
            <a:ext cx="3600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ca-ES" sz="29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10 CuadroTexto"/>
          <p:cNvSpPr txBox="1"/>
          <p:nvPr/>
        </p:nvSpPr>
        <p:spPr>
          <a:xfrm>
            <a:off x="1691680" y="5733256"/>
            <a:ext cx="1640962" cy="369332"/>
          </a:xfrm>
          <a:prstGeom prst="rect">
            <a:avLst/>
          </a:prstGeom>
          <a:noFill/>
        </p:spPr>
        <p:txBody>
          <a:bodyPr wrap="none" rtlCol="0">
            <a:spAutoFit/>
          </a:bodyPr>
          <a:lstStyle/>
          <a:p>
            <a:r>
              <a:rPr lang="es-ES" dirty="0" smtClean="0"/>
              <a:t>Taula </a:t>
            </a:r>
            <a:r>
              <a:rPr lang="es-ES" dirty="0" err="1" smtClean="0"/>
              <a:t>d’alumnes</a:t>
            </a:r>
            <a:endParaRPr lang="es-ES" dirty="0"/>
          </a:p>
        </p:txBody>
      </p:sp>
      <p:sp>
        <p:nvSpPr>
          <p:cNvPr id="12" name="11 CuadroTexto"/>
          <p:cNvSpPr txBox="1"/>
          <p:nvPr/>
        </p:nvSpPr>
        <p:spPr>
          <a:xfrm>
            <a:off x="5220072" y="5229200"/>
            <a:ext cx="2110642" cy="369332"/>
          </a:xfrm>
          <a:prstGeom prst="rect">
            <a:avLst/>
          </a:prstGeom>
          <a:noFill/>
        </p:spPr>
        <p:txBody>
          <a:bodyPr wrap="none" rtlCol="0">
            <a:spAutoFit/>
          </a:bodyPr>
          <a:lstStyle/>
          <a:p>
            <a:r>
              <a:rPr lang="es-ES" dirty="0" smtClean="0"/>
              <a:t>Taula </a:t>
            </a:r>
            <a:r>
              <a:rPr lang="es-ES" dirty="0" err="1" smtClean="0"/>
              <a:t>d’assignatures</a:t>
            </a:r>
            <a:endParaRPr lang="es-ES" dirty="0"/>
          </a:p>
        </p:txBody>
      </p:sp>
      <p:sp>
        <p:nvSpPr>
          <p:cNvPr id="13" name="12 Rectángulo"/>
          <p:cNvSpPr/>
          <p:nvPr/>
        </p:nvSpPr>
        <p:spPr>
          <a:xfrm>
            <a:off x="971600" y="1772816"/>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13 Rectángulo"/>
          <p:cNvSpPr/>
          <p:nvPr/>
        </p:nvSpPr>
        <p:spPr>
          <a:xfrm>
            <a:off x="899592" y="2420888"/>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Rectángulo"/>
          <p:cNvSpPr/>
          <p:nvPr/>
        </p:nvSpPr>
        <p:spPr>
          <a:xfrm>
            <a:off x="971600" y="2996952"/>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15 Rectángulo"/>
          <p:cNvSpPr/>
          <p:nvPr/>
        </p:nvSpPr>
        <p:spPr>
          <a:xfrm>
            <a:off x="971600" y="3645024"/>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4</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Rectángulo"/>
          <p:cNvSpPr/>
          <p:nvPr/>
        </p:nvSpPr>
        <p:spPr>
          <a:xfrm>
            <a:off x="971600" y="4221088"/>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17 Rectángulo"/>
          <p:cNvSpPr/>
          <p:nvPr/>
        </p:nvSpPr>
        <p:spPr>
          <a:xfrm>
            <a:off x="971600" y="4797152"/>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6</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18 Rectángulo"/>
          <p:cNvSpPr/>
          <p:nvPr/>
        </p:nvSpPr>
        <p:spPr>
          <a:xfrm>
            <a:off x="4698038" y="1844824"/>
            <a:ext cx="266714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Assignatura</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19 Rectángulo"/>
          <p:cNvSpPr/>
          <p:nvPr/>
        </p:nvSpPr>
        <p:spPr>
          <a:xfrm>
            <a:off x="4626030" y="2492896"/>
            <a:ext cx="266714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Assignatura</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20 Rectángulo"/>
          <p:cNvSpPr/>
          <p:nvPr/>
        </p:nvSpPr>
        <p:spPr>
          <a:xfrm>
            <a:off x="4698038" y="3068960"/>
            <a:ext cx="266714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Assignatura</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21 Rectángulo"/>
          <p:cNvSpPr/>
          <p:nvPr/>
        </p:nvSpPr>
        <p:spPr>
          <a:xfrm>
            <a:off x="4698038" y="3717032"/>
            <a:ext cx="266714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Assignatura</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4</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3"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531352" cy="990600"/>
          </a:xfrm>
        </p:spPr>
        <p:txBody>
          <a:bodyPr>
            <a:normAutofit fontScale="90000"/>
          </a:bodyPr>
          <a:lstStyle/>
          <a:p>
            <a:r>
              <a:rPr lang="ca-ES" noProof="0" dirty="0" smtClean="0"/>
              <a:t> element: composat d’una sèrie de camps</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7</a:t>
            </a:fld>
            <a:endParaRPr lang="es-ES"/>
          </a:p>
        </p:txBody>
      </p:sp>
      <p:sp>
        <p:nvSpPr>
          <p:cNvPr id="3" name="2 Marcador de contenido"/>
          <p:cNvSpPr>
            <a:spLocks noGrp="1"/>
          </p:cNvSpPr>
          <p:nvPr>
            <p:ph sz="quarter" idx="1"/>
          </p:nvPr>
        </p:nvSpPr>
        <p:spPr>
          <a:xfrm>
            <a:off x="899592" y="2060848"/>
            <a:ext cx="2951240" cy="3528392"/>
          </a:xfrm>
        </p:spPr>
        <p:style>
          <a:lnRef idx="0">
            <a:schemeClr val="accent2"/>
          </a:lnRef>
          <a:fillRef idx="3">
            <a:schemeClr val="accent2"/>
          </a:fillRef>
          <a:effectRef idx="3">
            <a:schemeClr val="accent2"/>
          </a:effectRef>
          <a:fontRef idx="minor">
            <a:schemeClr val="lt1"/>
          </a:fontRef>
        </p:style>
        <p:txBody>
          <a:bodyPr>
            <a:normAutofit/>
          </a:bodyPr>
          <a:lstStyle/>
          <a:p>
            <a:pPr lvl="1"/>
            <a:r>
              <a:rPr lang="ca-ES" dirty="0" smtClean="0"/>
              <a:t>Nom</a:t>
            </a:r>
          </a:p>
          <a:p>
            <a:pPr lvl="1"/>
            <a:r>
              <a:rPr lang="ca-ES" dirty="0" smtClean="0"/>
              <a:t>Cognom</a:t>
            </a:r>
          </a:p>
          <a:p>
            <a:pPr lvl="1"/>
            <a:r>
              <a:rPr lang="ca-ES" dirty="0" smtClean="0"/>
              <a:t>Edat</a:t>
            </a:r>
          </a:p>
          <a:p>
            <a:pPr lvl="1"/>
            <a:r>
              <a:rPr lang="ca-ES" dirty="0" smtClean="0"/>
              <a:t>DNI</a:t>
            </a:r>
          </a:p>
          <a:p>
            <a:pPr lvl="1"/>
            <a:r>
              <a:rPr lang="ca-ES" dirty="0" smtClean="0"/>
              <a:t>Sexe</a:t>
            </a:r>
          </a:p>
          <a:p>
            <a:pPr lvl="1"/>
            <a:r>
              <a:rPr lang="ca-ES" dirty="0" smtClean="0"/>
              <a:t>...</a:t>
            </a:r>
          </a:p>
          <a:p>
            <a:endParaRPr lang="ca-ES" b="1" noProof="0" dirty="0" smtClean="0"/>
          </a:p>
          <a:p>
            <a:endParaRPr lang="ca-ES" b="1" noProof="0" dirty="0" smtClean="0"/>
          </a:p>
          <a:p>
            <a:endParaRPr lang="ca-ES" noProof="0" dirty="0" smtClean="0"/>
          </a:p>
        </p:txBody>
      </p:sp>
      <p:sp>
        <p:nvSpPr>
          <p:cNvPr id="7" name="2 Marcador de contenido"/>
          <p:cNvSpPr txBox="1">
            <a:spLocks/>
          </p:cNvSpPr>
          <p:nvPr/>
        </p:nvSpPr>
        <p:spPr>
          <a:xfrm>
            <a:off x="4644008" y="1988840"/>
            <a:ext cx="3600400" cy="3168352"/>
          </a:xfrm>
          <a:prstGeom prst="rect">
            <a:avLst/>
          </a:prstGeom>
        </p:spPr>
        <p:style>
          <a:lnRef idx="0">
            <a:schemeClr val="accent2"/>
          </a:lnRef>
          <a:fillRef idx="3">
            <a:schemeClr val="accent2"/>
          </a:fillRef>
          <a:effectRef idx="3">
            <a:schemeClr val="accent2"/>
          </a:effectRef>
          <a:fontRef idx="minor">
            <a:schemeClr val="lt1"/>
          </a:fontRef>
        </p:style>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ca-ES" sz="2600" b="0" i="0" u="none" strike="noStrike" kern="1200" cap="none" spc="0" normalizeH="0" baseline="0" noProof="0" dirty="0" smtClean="0">
                <a:ln>
                  <a:noFill/>
                </a:ln>
                <a:solidFill>
                  <a:schemeClr val="bg1"/>
                </a:solidFill>
                <a:effectLst/>
                <a:uLnTx/>
                <a:uFillTx/>
                <a:latin typeface="+mn-lt"/>
                <a:ea typeface="+mn-ea"/>
                <a:cs typeface="+mn-cs"/>
              </a:rPr>
              <a:t>Nom</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ca-ES" sz="2600" b="0" i="0" u="none" strike="noStrike" kern="1200" cap="none" spc="0" normalizeH="0" baseline="0" noProof="0" dirty="0" smtClean="0">
                <a:ln>
                  <a:noFill/>
                </a:ln>
                <a:solidFill>
                  <a:schemeClr val="bg1"/>
                </a:solidFill>
                <a:effectLst/>
                <a:uLnTx/>
                <a:uFillTx/>
                <a:latin typeface="+mn-lt"/>
                <a:ea typeface="+mn-ea"/>
                <a:cs typeface="+mn-cs"/>
              </a:rPr>
              <a:t>Curs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ca-ES" sz="2600" dirty="0" smtClean="0">
                <a:solidFill>
                  <a:schemeClr val="bg1"/>
                </a:solidFill>
              </a:rPr>
              <a:t>Tipus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ca-ES" sz="2600" i="0" u="none" strike="noStrike" kern="1200" cap="none" spc="0" normalizeH="0" baseline="0" noProof="0" dirty="0" smtClean="0">
                <a:ln>
                  <a:noFill/>
                </a:ln>
                <a:solidFill>
                  <a:schemeClr val="bg1"/>
                </a:solidFill>
                <a:effectLst/>
                <a:uLnTx/>
                <a:uFillTx/>
                <a:latin typeface="+mn-lt"/>
                <a:ea typeface="+mn-ea"/>
                <a:cs typeface="+mn-cs"/>
              </a:rPr>
              <a:t>Idioma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ca-ES" sz="2600" dirty="0" smtClean="0">
                <a:solidFill>
                  <a:schemeClr val="bg1"/>
                </a:solidFill>
              </a:rPr>
              <a:t>...</a:t>
            </a:r>
            <a:endParaRPr kumimoji="0" lang="ca-ES" sz="2900" i="0" u="none" strike="noStrike" kern="1200" cap="none" spc="0" normalizeH="0" baseline="0" noProof="0" dirty="0" smtClean="0">
              <a:ln>
                <a:noFill/>
              </a:ln>
              <a:solidFill>
                <a:schemeClr val="bg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ca-E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9 CuadroTexto"/>
          <p:cNvSpPr txBox="1"/>
          <p:nvPr/>
        </p:nvSpPr>
        <p:spPr>
          <a:xfrm>
            <a:off x="1403648" y="5517232"/>
            <a:ext cx="1662635" cy="369332"/>
          </a:xfrm>
          <a:prstGeom prst="rect">
            <a:avLst/>
          </a:prstGeom>
          <a:noFill/>
        </p:spPr>
        <p:txBody>
          <a:bodyPr wrap="none" rtlCol="0">
            <a:spAutoFit/>
          </a:bodyPr>
          <a:lstStyle/>
          <a:p>
            <a:r>
              <a:rPr lang="es-ES" dirty="0" err="1" smtClean="0"/>
              <a:t>Element</a:t>
            </a:r>
            <a:r>
              <a:rPr lang="es-ES" dirty="0" smtClean="0"/>
              <a:t>: </a:t>
            </a:r>
            <a:r>
              <a:rPr lang="es-ES" dirty="0" err="1" smtClean="0"/>
              <a:t>alumne</a:t>
            </a:r>
            <a:endParaRPr lang="es-ES" dirty="0"/>
          </a:p>
        </p:txBody>
      </p:sp>
      <p:sp>
        <p:nvSpPr>
          <p:cNvPr id="11" name="10 CuadroTexto"/>
          <p:cNvSpPr txBox="1"/>
          <p:nvPr/>
        </p:nvSpPr>
        <p:spPr>
          <a:xfrm>
            <a:off x="5004048" y="5157192"/>
            <a:ext cx="2051524" cy="369332"/>
          </a:xfrm>
          <a:prstGeom prst="rect">
            <a:avLst/>
          </a:prstGeom>
          <a:noFill/>
        </p:spPr>
        <p:txBody>
          <a:bodyPr wrap="none" rtlCol="0">
            <a:spAutoFit/>
          </a:bodyPr>
          <a:lstStyle/>
          <a:p>
            <a:r>
              <a:rPr lang="es-ES" dirty="0" err="1" smtClean="0"/>
              <a:t>Element</a:t>
            </a:r>
            <a:r>
              <a:rPr lang="es-ES" dirty="0" smtClean="0"/>
              <a:t>: </a:t>
            </a:r>
            <a:r>
              <a:rPr lang="es-ES" dirty="0" err="1" smtClean="0"/>
              <a:t>assignatura</a:t>
            </a:r>
            <a:endParaRPr lang="es-ES" dirty="0"/>
          </a:p>
        </p:txBody>
      </p:sp>
      <p:sp>
        <p:nvSpPr>
          <p:cNvPr id="12" name="11 Rectángulo"/>
          <p:cNvSpPr/>
          <p:nvPr/>
        </p:nvSpPr>
        <p:spPr>
          <a:xfrm>
            <a:off x="323528" y="1556792"/>
            <a:ext cx="19111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Alumne</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Rectángulo"/>
          <p:cNvSpPr/>
          <p:nvPr/>
        </p:nvSpPr>
        <p:spPr>
          <a:xfrm>
            <a:off x="5940152" y="1484784"/>
            <a:ext cx="266714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Assignatura</a:t>
            </a: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2" descr="https://pixabay.com/static/uploads/photo/2013/07/12/17/22/database-152091_960_720.png"/>
          <p:cNvPicPr>
            <a:picLocks noChangeAspect="1" noChangeArrowheads="1"/>
          </p:cNvPicPr>
          <p:nvPr/>
        </p:nvPicPr>
        <p:blipFill>
          <a:blip r:embed="rId3" cstate="print"/>
          <a:srcRect/>
          <a:stretch>
            <a:fillRect/>
          </a:stretch>
        </p:blipFill>
        <p:spPr bwMode="auto">
          <a:xfrm>
            <a:off x="8244408" y="5949280"/>
            <a:ext cx="627275" cy="692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from="(-#ppt_w/2)" to="(#ppt_x)" calcmode="lin" valueType="num">
                                      <p:cBhvr>
                                        <p:cTn id="15" dur="600" fill="hold">
                                          <p:stCondLst>
                                            <p:cond delay="0"/>
                                          </p:stCondLst>
                                        </p:cTn>
                                        <p:tgtEl>
                                          <p:spTgt spid="13"/>
                                        </p:tgtEl>
                                        <p:attrNameLst>
                                          <p:attrName>ppt_x</p:attrName>
                                        </p:attrNameLst>
                                      </p:cBhvr>
                                    </p:anim>
                                    <p:anim from="0" to="-1.0" calcmode="lin" valueType="num">
                                      <p:cBhvr>
                                        <p:cTn id="16" dur="200" decel="50000" autoRev="1" fill="hold">
                                          <p:stCondLst>
                                            <p:cond delay="600"/>
                                          </p:stCondLst>
                                        </p:cTn>
                                        <p:tgtEl>
                                          <p:spTgt spid="13"/>
                                        </p:tgtEl>
                                        <p:attrNameLst>
                                          <p:attrName>xshear</p:attrName>
                                        </p:attrNameLst>
                                      </p:cBhvr>
                                    </p:anim>
                                    <p:animScale>
                                      <p:cBhvr>
                                        <p:cTn id="17" dur="200" decel="100000" autoRev="1" fill="hold">
                                          <p:stCondLst>
                                            <p:cond delay="600"/>
                                          </p:stCondLst>
                                        </p:cTn>
                                        <p:tgtEl>
                                          <p:spTgt spid="13"/>
                                        </p:tgtEl>
                                      </p:cBhvr>
                                      <p:from x="100000" y="100000"/>
                                      <p:to x="80000" y="100000"/>
                                    </p:animScale>
                                    <p:anim by="(#ppt_h/3+#ppt_w*0.1)" calcmode="lin" valueType="num">
                                      <p:cBhvr additive="sum">
                                        <p:cTn id="18"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t</a:t>
            </a:r>
            <a:r>
              <a:rPr lang="ca-ES" noProof="0" dirty="0" smtClean="0"/>
              <a:t>aula d’alumnes </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8</a:t>
            </a:fld>
            <a:endParaRPr lang="es-ES"/>
          </a:p>
        </p:txBody>
      </p:sp>
      <p:graphicFrame>
        <p:nvGraphicFramePr>
          <p:cNvPr id="8" name="7 Tabla"/>
          <p:cNvGraphicFramePr>
            <a:graphicFrameLocks noGrp="1"/>
          </p:cNvGraphicFramePr>
          <p:nvPr/>
        </p:nvGraphicFramePr>
        <p:xfrm>
          <a:off x="2627784" y="1844824"/>
          <a:ext cx="6096000" cy="3168350"/>
        </p:xfrm>
        <a:graphic>
          <a:graphicData uri="http://schemas.openxmlformats.org/drawingml/2006/table">
            <a:tbl>
              <a:tblPr firstRow="1" bandRow="1">
                <a:tableStyleId>{5C22544A-7EE6-4342-B048-85BDC9FD1C3A}</a:tableStyleId>
              </a:tblPr>
              <a:tblGrid>
                <a:gridCol w="1219200"/>
                <a:gridCol w="1219200"/>
                <a:gridCol w="1017984"/>
                <a:gridCol w="1420416"/>
                <a:gridCol w="1219200"/>
              </a:tblGrid>
              <a:tr h="633670">
                <a:tc>
                  <a:txBody>
                    <a:bodyPr/>
                    <a:lstStyle/>
                    <a:p>
                      <a:pPr algn="ctr"/>
                      <a:r>
                        <a:rPr lang="es-ES" dirty="0" err="1" smtClean="0"/>
                        <a:t>Nom</a:t>
                      </a:r>
                      <a:endParaRPr lang="es-ES" dirty="0"/>
                    </a:p>
                  </a:txBody>
                  <a:tcPr/>
                </a:tc>
                <a:tc>
                  <a:txBody>
                    <a:bodyPr/>
                    <a:lstStyle/>
                    <a:p>
                      <a:pPr algn="ctr"/>
                      <a:r>
                        <a:rPr lang="es-ES" dirty="0" err="1" smtClean="0"/>
                        <a:t>Cognom</a:t>
                      </a:r>
                      <a:endParaRPr lang="es-ES" dirty="0"/>
                    </a:p>
                  </a:txBody>
                  <a:tcPr/>
                </a:tc>
                <a:tc>
                  <a:txBody>
                    <a:bodyPr/>
                    <a:lstStyle/>
                    <a:p>
                      <a:pPr algn="ctr"/>
                      <a:r>
                        <a:rPr lang="es-ES" dirty="0" err="1" smtClean="0"/>
                        <a:t>Edat</a:t>
                      </a:r>
                      <a:endParaRPr lang="es-ES" dirty="0"/>
                    </a:p>
                  </a:txBody>
                  <a:tcPr/>
                </a:tc>
                <a:tc>
                  <a:txBody>
                    <a:bodyPr/>
                    <a:lstStyle/>
                    <a:p>
                      <a:pPr algn="ctr"/>
                      <a:r>
                        <a:rPr lang="es-ES" dirty="0" smtClean="0"/>
                        <a:t>DNI</a:t>
                      </a:r>
                      <a:endParaRPr lang="es-ES" dirty="0"/>
                    </a:p>
                  </a:txBody>
                  <a:tcPr/>
                </a:tc>
                <a:tc>
                  <a:txBody>
                    <a:bodyPr/>
                    <a:lstStyle/>
                    <a:p>
                      <a:pPr algn="ctr"/>
                      <a:r>
                        <a:rPr lang="es-ES" dirty="0" err="1" smtClean="0"/>
                        <a:t>Sexe</a:t>
                      </a:r>
                      <a:endParaRPr lang="es-ES" dirty="0"/>
                    </a:p>
                  </a:txBody>
                  <a:tcPr/>
                </a:tc>
              </a:tr>
              <a:tr h="633670">
                <a:tc>
                  <a:txBody>
                    <a:bodyPr/>
                    <a:lstStyle/>
                    <a:p>
                      <a:pPr algn="ctr"/>
                      <a:r>
                        <a:rPr lang="es-ES" dirty="0" smtClean="0"/>
                        <a:t>Joan</a:t>
                      </a:r>
                      <a:endParaRPr lang="es-ES" dirty="0"/>
                    </a:p>
                  </a:txBody>
                  <a:tcPr/>
                </a:tc>
                <a:tc>
                  <a:txBody>
                    <a:bodyPr/>
                    <a:lstStyle/>
                    <a:p>
                      <a:pPr algn="ctr"/>
                      <a:r>
                        <a:rPr lang="es-ES" dirty="0" err="1" smtClean="0"/>
                        <a:t>Lopez</a:t>
                      </a:r>
                      <a:endParaRPr lang="es-ES" dirty="0"/>
                    </a:p>
                  </a:txBody>
                  <a:tcPr/>
                </a:tc>
                <a:tc>
                  <a:txBody>
                    <a:bodyPr/>
                    <a:lstStyle/>
                    <a:p>
                      <a:pPr algn="ctr"/>
                      <a:r>
                        <a:rPr lang="es-ES" dirty="0" smtClean="0"/>
                        <a:t>16</a:t>
                      </a:r>
                    </a:p>
                  </a:txBody>
                  <a:tcPr/>
                </a:tc>
                <a:tc>
                  <a:txBody>
                    <a:bodyPr/>
                    <a:lstStyle/>
                    <a:p>
                      <a:pPr algn="ctr"/>
                      <a:r>
                        <a:rPr lang="es-ES" dirty="0" smtClean="0"/>
                        <a:t>12344444</a:t>
                      </a:r>
                      <a:endParaRPr lang="es-ES" dirty="0"/>
                    </a:p>
                  </a:txBody>
                  <a:tcPr/>
                </a:tc>
                <a:tc>
                  <a:txBody>
                    <a:bodyPr/>
                    <a:lstStyle/>
                    <a:p>
                      <a:pPr algn="ctr"/>
                      <a:r>
                        <a:rPr lang="es-ES" dirty="0" smtClean="0"/>
                        <a:t>H</a:t>
                      </a:r>
                      <a:endParaRPr lang="es-ES" dirty="0"/>
                    </a:p>
                  </a:txBody>
                  <a:tcPr/>
                </a:tc>
              </a:tr>
              <a:tr h="633670">
                <a:tc>
                  <a:txBody>
                    <a:bodyPr/>
                    <a:lstStyle/>
                    <a:p>
                      <a:pPr algn="ctr"/>
                      <a:r>
                        <a:rPr lang="es-ES" dirty="0" smtClean="0"/>
                        <a:t>Laura</a:t>
                      </a:r>
                      <a:endParaRPr lang="es-ES" dirty="0"/>
                    </a:p>
                  </a:txBody>
                  <a:tcPr/>
                </a:tc>
                <a:tc>
                  <a:txBody>
                    <a:bodyPr/>
                    <a:lstStyle/>
                    <a:p>
                      <a:pPr algn="ctr"/>
                      <a:r>
                        <a:rPr lang="es-ES" dirty="0" err="1" smtClean="0"/>
                        <a:t>Rossell</a:t>
                      </a:r>
                      <a:endParaRPr lang="es-ES" dirty="0" smtClean="0"/>
                    </a:p>
                  </a:txBody>
                  <a:tcPr/>
                </a:tc>
                <a:tc>
                  <a:txBody>
                    <a:bodyPr/>
                    <a:lstStyle/>
                    <a:p>
                      <a:pPr algn="ctr"/>
                      <a:r>
                        <a:rPr lang="es-ES" dirty="0" smtClean="0"/>
                        <a:t>17</a:t>
                      </a:r>
                      <a:endParaRPr lang="es-ES" dirty="0"/>
                    </a:p>
                  </a:txBody>
                  <a:tcPr/>
                </a:tc>
                <a:tc>
                  <a:txBody>
                    <a:bodyPr/>
                    <a:lstStyle/>
                    <a:p>
                      <a:pPr algn="ctr"/>
                      <a:r>
                        <a:rPr lang="es-ES" dirty="0" smtClean="0"/>
                        <a:t>43233333</a:t>
                      </a:r>
                      <a:endParaRPr lang="es-ES" dirty="0"/>
                    </a:p>
                  </a:txBody>
                  <a:tcPr/>
                </a:tc>
                <a:tc>
                  <a:txBody>
                    <a:bodyPr/>
                    <a:lstStyle/>
                    <a:p>
                      <a:pPr algn="ctr"/>
                      <a:r>
                        <a:rPr lang="es-ES" dirty="0" smtClean="0"/>
                        <a:t>D</a:t>
                      </a:r>
                      <a:endParaRPr lang="es-ES" dirty="0"/>
                    </a:p>
                  </a:txBody>
                  <a:tcPr/>
                </a:tc>
              </a:tr>
              <a:tr h="633670">
                <a:tc>
                  <a:txBody>
                    <a:bodyPr/>
                    <a:lstStyle/>
                    <a:p>
                      <a:pPr algn="ctr"/>
                      <a:r>
                        <a:rPr lang="es-ES" dirty="0" err="1" smtClean="0"/>
                        <a:t>Maria</a:t>
                      </a:r>
                      <a:endParaRPr lang="es-ES" dirty="0"/>
                    </a:p>
                  </a:txBody>
                  <a:tcPr/>
                </a:tc>
                <a:tc>
                  <a:txBody>
                    <a:bodyPr/>
                    <a:lstStyle/>
                    <a:p>
                      <a:pPr algn="ctr"/>
                      <a:r>
                        <a:rPr lang="es-ES" dirty="0" err="1" smtClean="0"/>
                        <a:t>Cugat</a:t>
                      </a:r>
                      <a:endParaRPr lang="es-ES" dirty="0"/>
                    </a:p>
                  </a:txBody>
                  <a:tcPr/>
                </a:tc>
                <a:tc>
                  <a:txBody>
                    <a:bodyPr/>
                    <a:lstStyle/>
                    <a:p>
                      <a:pPr algn="ctr"/>
                      <a:r>
                        <a:rPr lang="es-ES" dirty="0" smtClean="0"/>
                        <a:t>17</a:t>
                      </a:r>
                      <a:endParaRPr lang="es-ES" dirty="0"/>
                    </a:p>
                  </a:txBody>
                  <a:tcPr/>
                </a:tc>
                <a:tc>
                  <a:txBody>
                    <a:bodyPr/>
                    <a:lstStyle/>
                    <a:p>
                      <a:pPr algn="ctr"/>
                      <a:r>
                        <a:rPr lang="es-ES" dirty="0" smtClean="0"/>
                        <a:t>27622222</a:t>
                      </a:r>
                      <a:endParaRPr lang="es-ES" dirty="0"/>
                    </a:p>
                  </a:txBody>
                  <a:tcPr/>
                </a:tc>
                <a:tc>
                  <a:txBody>
                    <a:bodyPr/>
                    <a:lstStyle/>
                    <a:p>
                      <a:pPr algn="ctr"/>
                      <a:r>
                        <a:rPr lang="es-ES" dirty="0" smtClean="0"/>
                        <a:t>D</a:t>
                      </a:r>
                      <a:endParaRPr lang="es-ES" dirty="0"/>
                    </a:p>
                  </a:txBody>
                  <a:tcPr/>
                </a:tc>
              </a:tr>
              <a:tr h="633670">
                <a:tc>
                  <a:txBody>
                    <a:bodyPr/>
                    <a:lstStyle/>
                    <a:p>
                      <a:pPr algn="ctr"/>
                      <a:r>
                        <a:rPr lang="es-ES" dirty="0" smtClean="0"/>
                        <a:t>David</a:t>
                      </a:r>
                      <a:endParaRPr lang="es-ES" dirty="0"/>
                    </a:p>
                  </a:txBody>
                  <a:tcPr/>
                </a:tc>
                <a:tc>
                  <a:txBody>
                    <a:bodyPr/>
                    <a:lstStyle/>
                    <a:p>
                      <a:pPr algn="ctr"/>
                      <a:r>
                        <a:rPr lang="es-ES" dirty="0" smtClean="0"/>
                        <a:t>Martin</a:t>
                      </a:r>
                      <a:endParaRPr lang="es-ES" dirty="0"/>
                    </a:p>
                  </a:txBody>
                  <a:tcPr/>
                </a:tc>
                <a:tc>
                  <a:txBody>
                    <a:bodyPr/>
                    <a:lstStyle/>
                    <a:p>
                      <a:pPr algn="ctr"/>
                      <a:r>
                        <a:rPr lang="es-ES" dirty="0" smtClean="0"/>
                        <a:t>16</a:t>
                      </a:r>
                      <a:endParaRPr lang="es-ES" dirty="0"/>
                    </a:p>
                  </a:txBody>
                  <a:tcPr/>
                </a:tc>
                <a:tc>
                  <a:txBody>
                    <a:bodyPr/>
                    <a:lstStyle/>
                    <a:p>
                      <a:pPr algn="ctr"/>
                      <a:r>
                        <a:rPr lang="es-ES" dirty="0" smtClean="0"/>
                        <a:t>40955555</a:t>
                      </a:r>
                      <a:endParaRPr lang="es-ES" dirty="0"/>
                    </a:p>
                  </a:txBody>
                  <a:tcPr/>
                </a:tc>
                <a:tc>
                  <a:txBody>
                    <a:bodyPr/>
                    <a:lstStyle/>
                    <a:p>
                      <a:pPr algn="ctr"/>
                      <a:r>
                        <a:rPr lang="es-ES" dirty="0" smtClean="0"/>
                        <a:t>H</a:t>
                      </a:r>
                      <a:endParaRPr lang="es-ES" dirty="0"/>
                    </a:p>
                  </a:txBody>
                  <a:tcPr/>
                </a:tc>
              </a:tr>
            </a:tbl>
          </a:graphicData>
        </a:graphic>
      </p:graphicFrame>
      <p:sp>
        <p:nvSpPr>
          <p:cNvPr id="9" name="8 Flecha derecha"/>
          <p:cNvSpPr/>
          <p:nvPr/>
        </p:nvSpPr>
        <p:spPr>
          <a:xfrm>
            <a:off x="1619672" y="2564904"/>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1619672" y="3140968"/>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1619672" y="3789040"/>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1547664" y="4437112"/>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195736" y="980728"/>
            <a:ext cx="6948264" cy="482453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13 Elipse"/>
          <p:cNvSpPr/>
          <p:nvPr/>
        </p:nvSpPr>
        <p:spPr>
          <a:xfrm>
            <a:off x="2555776" y="2996952"/>
            <a:ext cx="6336704"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14 Elipse"/>
          <p:cNvSpPr/>
          <p:nvPr/>
        </p:nvSpPr>
        <p:spPr>
          <a:xfrm>
            <a:off x="5004048" y="4221088"/>
            <a:ext cx="1224136"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2" nodeType="clickEffect">
                                  <p:stCondLst>
                                    <p:cond delay="0"/>
                                  </p:stCondLst>
                                  <p:childTnLst>
                                    <p:set>
                                      <p:cBhvr>
                                        <p:cTn id="34" dur="1" fill="hold">
                                          <p:stCondLst>
                                            <p:cond delay="0"/>
                                          </p:stCondLst>
                                        </p:cTn>
                                        <p:tgtEl>
                                          <p:spTgt spid="13"/>
                                        </p:tgtEl>
                                        <p:attrNameLst>
                                          <p:attrName>style.visibility</p:attrName>
                                        </p:attrNameLst>
                                      </p:cBhvr>
                                      <p:to>
                                        <p:strVal val="visible"/>
                                      </p:to>
                                    </p:set>
                                    <p:anim from="(-#ppt_w/2)" to="(#ppt_x)" calcmode="lin" valueType="num">
                                      <p:cBhvr>
                                        <p:cTn id="35" dur="600" fill="hold">
                                          <p:stCondLst>
                                            <p:cond delay="0"/>
                                          </p:stCondLst>
                                        </p:cTn>
                                        <p:tgtEl>
                                          <p:spTgt spid="13"/>
                                        </p:tgtEl>
                                        <p:attrNameLst>
                                          <p:attrName>ppt_x</p:attrName>
                                        </p:attrNameLst>
                                      </p:cBhvr>
                                    </p:anim>
                                    <p:anim from="0" to="-1.0" calcmode="lin" valueType="num">
                                      <p:cBhvr>
                                        <p:cTn id="36" dur="200" decel="50000" autoRev="1" fill="hold">
                                          <p:stCondLst>
                                            <p:cond delay="600"/>
                                          </p:stCondLst>
                                        </p:cTn>
                                        <p:tgtEl>
                                          <p:spTgt spid="13"/>
                                        </p:tgtEl>
                                        <p:attrNameLst>
                                          <p:attrName>xshear</p:attrName>
                                        </p:attrNameLst>
                                      </p:cBhvr>
                                    </p:anim>
                                    <p:animScale>
                                      <p:cBhvr>
                                        <p:cTn id="37" dur="200" decel="100000" autoRev="1" fill="hold">
                                          <p:stCondLst>
                                            <p:cond delay="600"/>
                                          </p:stCondLst>
                                        </p:cTn>
                                        <p:tgtEl>
                                          <p:spTgt spid="13"/>
                                        </p:tgtEl>
                                      </p:cBhvr>
                                      <p:from x="100000" y="100000"/>
                                      <p:to x="80000" y="100000"/>
                                    </p:animScale>
                                    <p:anim by="(#ppt_h/3+#ppt_w*0.1)" calcmode="lin" valueType="num">
                                      <p:cBhvr additive="sum">
                                        <p:cTn id="38" dur="200" decel="100000" autoRev="1" fill="hold">
                                          <p:stCondLst>
                                            <p:cond delay="600"/>
                                          </p:stCondLst>
                                        </p:cTn>
                                        <p:tgtEl>
                                          <p:spTgt spid="13"/>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from="(-#ppt_w/2)" to="(#ppt_x)" calcmode="lin" valueType="num">
                                      <p:cBhvr>
                                        <p:cTn id="43" dur="600" fill="hold">
                                          <p:stCondLst>
                                            <p:cond delay="0"/>
                                          </p:stCondLst>
                                        </p:cTn>
                                        <p:tgtEl>
                                          <p:spTgt spid="14"/>
                                        </p:tgtEl>
                                        <p:attrNameLst>
                                          <p:attrName>ppt_x</p:attrName>
                                        </p:attrNameLst>
                                      </p:cBhvr>
                                    </p:anim>
                                    <p:anim from="0" to="-1.0" calcmode="lin" valueType="num">
                                      <p:cBhvr>
                                        <p:cTn id="44" dur="200" decel="50000" autoRev="1" fill="hold">
                                          <p:stCondLst>
                                            <p:cond delay="600"/>
                                          </p:stCondLst>
                                        </p:cTn>
                                        <p:tgtEl>
                                          <p:spTgt spid="14"/>
                                        </p:tgtEl>
                                        <p:attrNameLst>
                                          <p:attrName>xshear</p:attrName>
                                        </p:attrNameLst>
                                      </p:cBhvr>
                                    </p:anim>
                                    <p:animScale>
                                      <p:cBhvr>
                                        <p:cTn id="45" dur="200" decel="100000" autoRev="1" fill="hold">
                                          <p:stCondLst>
                                            <p:cond delay="600"/>
                                          </p:stCondLst>
                                        </p:cTn>
                                        <p:tgtEl>
                                          <p:spTgt spid="14"/>
                                        </p:tgtEl>
                                      </p:cBhvr>
                                      <p:from x="100000" y="100000"/>
                                      <p:to x="80000" y="100000"/>
                                    </p:animScale>
                                    <p:anim by="(#ppt_h/3+#ppt_w*0.1)" calcmode="lin" valueType="num">
                                      <p:cBhvr additive="sum">
                                        <p:cTn id="46" dur="200" decel="100000" autoRev="1" fill="hold">
                                          <p:stCondLst>
                                            <p:cond delay="600"/>
                                          </p:stCondLst>
                                        </p:cTn>
                                        <p:tgtEl>
                                          <p:spTgt spid="14"/>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from="(-#ppt_w/2)" to="(#ppt_x)" calcmode="lin" valueType="num">
                                      <p:cBhvr>
                                        <p:cTn id="51" dur="600" fill="hold">
                                          <p:stCondLst>
                                            <p:cond delay="0"/>
                                          </p:stCondLst>
                                        </p:cTn>
                                        <p:tgtEl>
                                          <p:spTgt spid="15"/>
                                        </p:tgtEl>
                                        <p:attrNameLst>
                                          <p:attrName>ppt_x</p:attrName>
                                        </p:attrNameLst>
                                      </p:cBhvr>
                                    </p:anim>
                                    <p:anim from="0" to="-1.0" calcmode="lin" valueType="num">
                                      <p:cBhvr>
                                        <p:cTn id="52" dur="200" decel="50000" autoRev="1" fill="hold">
                                          <p:stCondLst>
                                            <p:cond delay="600"/>
                                          </p:stCondLst>
                                        </p:cTn>
                                        <p:tgtEl>
                                          <p:spTgt spid="15"/>
                                        </p:tgtEl>
                                        <p:attrNameLst>
                                          <p:attrName>xshear</p:attrName>
                                        </p:attrNameLst>
                                      </p:cBhvr>
                                    </p:anim>
                                    <p:animScale>
                                      <p:cBhvr>
                                        <p:cTn id="53" dur="200" decel="100000" autoRev="1" fill="hold">
                                          <p:stCondLst>
                                            <p:cond delay="600"/>
                                          </p:stCondLst>
                                        </p:cTn>
                                        <p:tgtEl>
                                          <p:spTgt spid="15"/>
                                        </p:tgtEl>
                                      </p:cBhvr>
                                      <p:from x="100000" y="100000"/>
                                      <p:to x="80000" y="100000"/>
                                    </p:animScale>
                                    <p:anim by="(#ppt_h/3+#ppt_w*0.1)" calcmode="lin" valueType="num">
                                      <p:cBhvr additive="sum">
                                        <p:cTn id="5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2"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t</a:t>
            </a:r>
            <a:r>
              <a:rPr lang="ca-ES" noProof="0" dirty="0" smtClean="0"/>
              <a:t>aula d’assignatures</a:t>
            </a:r>
            <a:endParaRPr lang="ca-ES" noProof="0" dirty="0"/>
          </a:p>
        </p:txBody>
      </p:sp>
      <p:sp>
        <p:nvSpPr>
          <p:cNvPr id="4" name="3 Marcador de pie de página"/>
          <p:cNvSpPr>
            <a:spLocks noGrp="1"/>
          </p:cNvSpPr>
          <p:nvPr>
            <p:ph type="ftr" sz="quarter" idx="11"/>
          </p:nvPr>
        </p:nvSpPr>
        <p:spPr/>
        <p:txBody>
          <a:bodyPr/>
          <a:lstStyle/>
          <a:p>
            <a:r>
              <a:rPr lang="es-ES" dirty="0" err="1"/>
              <a:t>d</a:t>
            </a:r>
            <a:r>
              <a:rPr lang="es-ES" dirty="0" err="1" smtClean="0"/>
              <a:t>atabase</a:t>
            </a:r>
            <a:r>
              <a:rPr lang="es-ES" dirty="0" smtClean="0"/>
              <a:t>          </a:t>
            </a:r>
            <a:endParaRPr lang="es-ES" dirty="0"/>
          </a:p>
        </p:txBody>
      </p:sp>
      <p:sp>
        <p:nvSpPr>
          <p:cNvPr id="5" name="4 Marcador de número de diapositiva"/>
          <p:cNvSpPr>
            <a:spLocks noGrp="1"/>
          </p:cNvSpPr>
          <p:nvPr>
            <p:ph type="sldNum" sz="quarter" idx="12"/>
          </p:nvPr>
        </p:nvSpPr>
        <p:spPr/>
        <p:txBody>
          <a:bodyPr>
            <a:normAutofit fontScale="85000" lnSpcReduction="20000"/>
          </a:bodyPr>
          <a:lstStyle/>
          <a:p>
            <a:fld id="{DC1C4533-14B3-486F-9D88-B0BCBC7AB84D}" type="slidenum">
              <a:rPr lang="es-ES" smtClean="0"/>
              <a:pPr/>
              <a:t>9</a:t>
            </a:fld>
            <a:endParaRPr lang="es-ES"/>
          </a:p>
        </p:txBody>
      </p:sp>
      <p:graphicFrame>
        <p:nvGraphicFramePr>
          <p:cNvPr id="8" name="7 Tabla"/>
          <p:cNvGraphicFramePr>
            <a:graphicFrameLocks noGrp="1"/>
          </p:cNvGraphicFramePr>
          <p:nvPr/>
        </p:nvGraphicFramePr>
        <p:xfrm>
          <a:off x="2627784" y="1844824"/>
          <a:ext cx="4876800" cy="3168350"/>
        </p:xfrm>
        <a:graphic>
          <a:graphicData uri="http://schemas.openxmlformats.org/drawingml/2006/table">
            <a:tbl>
              <a:tblPr firstRow="1" bandRow="1">
                <a:tableStyleId>{5C22544A-7EE6-4342-B048-85BDC9FD1C3A}</a:tableStyleId>
              </a:tblPr>
              <a:tblGrid>
                <a:gridCol w="1219200"/>
                <a:gridCol w="1219200"/>
                <a:gridCol w="1017984"/>
                <a:gridCol w="1420416"/>
              </a:tblGrid>
              <a:tr h="633670">
                <a:tc>
                  <a:txBody>
                    <a:bodyPr/>
                    <a:lstStyle/>
                    <a:p>
                      <a:pPr algn="ctr"/>
                      <a:r>
                        <a:rPr lang="es-ES" dirty="0" err="1" smtClean="0"/>
                        <a:t>Nom</a:t>
                      </a:r>
                      <a:endParaRPr lang="es-ES" dirty="0"/>
                    </a:p>
                  </a:txBody>
                  <a:tcPr/>
                </a:tc>
                <a:tc>
                  <a:txBody>
                    <a:bodyPr/>
                    <a:lstStyle/>
                    <a:p>
                      <a:pPr algn="ctr"/>
                      <a:r>
                        <a:rPr lang="es-ES" dirty="0" err="1" smtClean="0"/>
                        <a:t>Curs</a:t>
                      </a:r>
                      <a:endParaRPr lang="es-ES" dirty="0"/>
                    </a:p>
                  </a:txBody>
                  <a:tcPr/>
                </a:tc>
                <a:tc>
                  <a:txBody>
                    <a:bodyPr/>
                    <a:lstStyle/>
                    <a:p>
                      <a:pPr algn="ctr"/>
                      <a:r>
                        <a:rPr lang="es-ES" dirty="0" err="1" smtClean="0"/>
                        <a:t>Tipus</a:t>
                      </a:r>
                      <a:endParaRPr lang="es-ES" dirty="0"/>
                    </a:p>
                  </a:txBody>
                  <a:tcPr/>
                </a:tc>
                <a:tc>
                  <a:txBody>
                    <a:bodyPr/>
                    <a:lstStyle/>
                    <a:p>
                      <a:pPr algn="ctr"/>
                      <a:r>
                        <a:rPr lang="es-ES" dirty="0" smtClean="0"/>
                        <a:t>Idioma</a:t>
                      </a:r>
                      <a:endParaRPr lang="es-ES" dirty="0"/>
                    </a:p>
                  </a:txBody>
                  <a:tcPr/>
                </a:tc>
              </a:tr>
              <a:tr h="633670">
                <a:tc>
                  <a:txBody>
                    <a:bodyPr/>
                    <a:lstStyle/>
                    <a:p>
                      <a:pPr algn="ctr"/>
                      <a:r>
                        <a:rPr lang="es-ES" dirty="0" err="1" smtClean="0"/>
                        <a:t>Català</a:t>
                      </a:r>
                      <a:endParaRPr lang="es-ES" dirty="0"/>
                    </a:p>
                  </a:txBody>
                  <a:tcPr/>
                </a:tc>
                <a:tc>
                  <a:txBody>
                    <a:bodyPr/>
                    <a:lstStyle/>
                    <a:p>
                      <a:pPr algn="ctr"/>
                      <a:r>
                        <a:rPr lang="es-ES" dirty="0" smtClean="0"/>
                        <a:t>3</a:t>
                      </a:r>
                      <a:endParaRPr lang="es-ES" dirty="0"/>
                    </a:p>
                  </a:txBody>
                  <a:tcPr/>
                </a:tc>
                <a:tc>
                  <a:txBody>
                    <a:bodyPr/>
                    <a:lstStyle/>
                    <a:p>
                      <a:pPr algn="ctr"/>
                      <a:r>
                        <a:rPr lang="es-ES" dirty="0" smtClean="0"/>
                        <a:t>OB</a:t>
                      </a:r>
                    </a:p>
                  </a:txBody>
                  <a:tcPr/>
                </a:tc>
                <a:tc>
                  <a:txBody>
                    <a:bodyPr/>
                    <a:lstStyle/>
                    <a:p>
                      <a:pPr algn="ctr"/>
                      <a:r>
                        <a:rPr lang="es-ES" dirty="0" smtClean="0"/>
                        <a:t>CAT</a:t>
                      </a:r>
                      <a:endParaRPr lang="es-ES" dirty="0"/>
                    </a:p>
                  </a:txBody>
                  <a:tcPr/>
                </a:tc>
              </a:tr>
              <a:tr h="633670">
                <a:tc>
                  <a:txBody>
                    <a:bodyPr/>
                    <a:lstStyle/>
                    <a:p>
                      <a:pPr algn="ctr"/>
                      <a:r>
                        <a:rPr lang="es-ES" dirty="0" err="1" smtClean="0"/>
                        <a:t>Informàtica</a:t>
                      </a:r>
                      <a:endParaRPr lang="es-ES" dirty="0"/>
                    </a:p>
                  </a:txBody>
                  <a:tcPr/>
                </a:tc>
                <a:tc>
                  <a:txBody>
                    <a:bodyPr/>
                    <a:lstStyle/>
                    <a:p>
                      <a:pPr algn="ctr"/>
                      <a:r>
                        <a:rPr lang="es-ES" dirty="0" smtClean="0"/>
                        <a:t>4</a:t>
                      </a:r>
                    </a:p>
                  </a:txBody>
                  <a:tcPr/>
                </a:tc>
                <a:tc>
                  <a:txBody>
                    <a:bodyPr/>
                    <a:lstStyle/>
                    <a:p>
                      <a:pPr algn="ctr"/>
                      <a:r>
                        <a:rPr lang="es-ES" dirty="0" smtClean="0"/>
                        <a:t>OP</a:t>
                      </a:r>
                      <a:endParaRPr lang="es-ES" dirty="0"/>
                    </a:p>
                  </a:txBody>
                  <a:tcPr/>
                </a:tc>
                <a:tc>
                  <a:txBody>
                    <a:bodyPr/>
                    <a:lstStyle/>
                    <a:p>
                      <a:pPr algn="ctr"/>
                      <a:r>
                        <a:rPr lang="es-ES" dirty="0" smtClean="0"/>
                        <a:t>CAT</a:t>
                      </a:r>
                      <a:endParaRPr lang="es-ES" dirty="0"/>
                    </a:p>
                  </a:txBody>
                  <a:tcPr/>
                </a:tc>
              </a:tr>
              <a:tr h="633670">
                <a:tc>
                  <a:txBody>
                    <a:bodyPr/>
                    <a:lstStyle/>
                    <a:p>
                      <a:pPr algn="ctr"/>
                      <a:r>
                        <a:rPr lang="es-ES" dirty="0" err="1" smtClean="0"/>
                        <a:t>Theater</a:t>
                      </a:r>
                      <a:r>
                        <a:rPr lang="es-ES" dirty="0" smtClean="0"/>
                        <a:t> </a:t>
                      </a:r>
                      <a:endParaRPr lang="es-ES" dirty="0"/>
                    </a:p>
                  </a:txBody>
                  <a:tcPr/>
                </a:tc>
                <a:tc>
                  <a:txBody>
                    <a:bodyPr/>
                    <a:lstStyle/>
                    <a:p>
                      <a:pPr algn="ctr"/>
                      <a:r>
                        <a:rPr lang="es-ES" dirty="0" smtClean="0"/>
                        <a:t>3</a:t>
                      </a:r>
                      <a:endParaRPr lang="es-ES" dirty="0"/>
                    </a:p>
                  </a:txBody>
                  <a:tcPr/>
                </a:tc>
                <a:tc>
                  <a:txBody>
                    <a:bodyPr/>
                    <a:lstStyle/>
                    <a:p>
                      <a:pPr algn="ctr"/>
                      <a:r>
                        <a:rPr lang="es-ES" dirty="0" smtClean="0"/>
                        <a:t>OP</a:t>
                      </a:r>
                      <a:endParaRPr lang="es-ES" dirty="0"/>
                    </a:p>
                  </a:txBody>
                  <a:tcPr/>
                </a:tc>
                <a:tc>
                  <a:txBody>
                    <a:bodyPr/>
                    <a:lstStyle/>
                    <a:p>
                      <a:pPr algn="ctr"/>
                      <a:r>
                        <a:rPr lang="es-ES" dirty="0" smtClean="0"/>
                        <a:t>ENG</a:t>
                      </a:r>
                      <a:endParaRPr lang="es-ES" dirty="0"/>
                    </a:p>
                  </a:txBody>
                  <a:tcPr/>
                </a:tc>
              </a:tr>
              <a:tr h="633670">
                <a:tc>
                  <a:txBody>
                    <a:bodyPr/>
                    <a:lstStyle/>
                    <a:p>
                      <a:pPr algn="ctr"/>
                      <a:r>
                        <a:rPr lang="es-ES" dirty="0" err="1" smtClean="0"/>
                        <a:t>Anglès</a:t>
                      </a:r>
                      <a:endParaRPr lang="es-ES" dirty="0"/>
                    </a:p>
                  </a:txBody>
                  <a:tcPr/>
                </a:tc>
                <a:tc>
                  <a:txBody>
                    <a:bodyPr/>
                    <a:lstStyle/>
                    <a:p>
                      <a:pPr algn="ctr"/>
                      <a:r>
                        <a:rPr lang="es-ES" dirty="0" smtClean="0"/>
                        <a:t>3</a:t>
                      </a:r>
                      <a:endParaRPr lang="es-ES" dirty="0"/>
                    </a:p>
                  </a:txBody>
                  <a:tcPr/>
                </a:tc>
                <a:tc>
                  <a:txBody>
                    <a:bodyPr/>
                    <a:lstStyle/>
                    <a:p>
                      <a:pPr algn="ctr"/>
                      <a:r>
                        <a:rPr lang="es-ES" dirty="0" smtClean="0"/>
                        <a:t>OB</a:t>
                      </a:r>
                      <a:endParaRPr lang="es-ES" dirty="0"/>
                    </a:p>
                  </a:txBody>
                  <a:tcPr/>
                </a:tc>
                <a:tc>
                  <a:txBody>
                    <a:bodyPr/>
                    <a:lstStyle/>
                    <a:p>
                      <a:pPr algn="ctr"/>
                      <a:r>
                        <a:rPr lang="es-ES" dirty="0" smtClean="0"/>
                        <a:t>ENG</a:t>
                      </a:r>
                      <a:endParaRPr lang="es-ES" dirty="0"/>
                    </a:p>
                  </a:txBody>
                  <a:tcPr/>
                </a:tc>
              </a:tr>
            </a:tbl>
          </a:graphicData>
        </a:graphic>
      </p:graphicFrame>
      <p:sp>
        <p:nvSpPr>
          <p:cNvPr id="9" name="8 Flecha derecha"/>
          <p:cNvSpPr/>
          <p:nvPr/>
        </p:nvSpPr>
        <p:spPr>
          <a:xfrm>
            <a:off x="1619672" y="2564904"/>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1619672" y="3140968"/>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1619672" y="3789040"/>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1547664" y="4437112"/>
            <a:ext cx="100811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195736" y="980728"/>
            <a:ext cx="6948264" cy="482453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13 Elipse"/>
          <p:cNvSpPr/>
          <p:nvPr/>
        </p:nvSpPr>
        <p:spPr>
          <a:xfrm>
            <a:off x="2555776" y="2996952"/>
            <a:ext cx="6336704"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5" name="14 Elipse"/>
          <p:cNvSpPr/>
          <p:nvPr/>
        </p:nvSpPr>
        <p:spPr>
          <a:xfrm>
            <a:off x="5004048" y="4221088"/>
            <a:ext cx="1224136" cy="79208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from="(-#ppt_w/2)" to="(#ppt_x)" calcmode="lin" valueType="num">
                                      <p:cBhvr>
                                        <p:cTn id="35" dur="600" fill="hold">
                                          <p:stCondLst>
                                            <p:cond delay="0"/>
                                          </p:stCondLst>
                                        </p:cTn>
                                        <p:tgtEl>
                                          <p:spTgt spid="13"/>
                                        </p:tgtEl>
                                        <p:attrNameLst>
                                          <p:attrName>ppt_x</p:attrName>
                                        </p:attrNameLst>
                                      </p:cBhvr>
                                    </p:anim>
                                    <p:anim from="0" to="-1.0" calcmode="lin" valueType="num">
                                      <p:cBhvr>
                                        <p:cTn id="36" dur="200" decel="50000" autoRev="1" fill="hold">
                                          <p:stCondLst>
                                            <p:cond delay="600"/>
                                          </p:stCondLst>
                                        </p:cTn>
                                        <p:tgtEl>
                                          <p:spTgt spid="13"/>
                                        </p:tgtEl>
                                        <p:attrNameLst>
                                          <p:attrName>xshear</p:attrName>
                                        </p:attrNameLst>
                                      </p:cBhvr>
                                    </p:anim>
                                    <p:animScale>
                                      <p:cBhvr>
                                        <p:cTn id="37" dur="200" decel="100000" autoRev="1" fill="hold">
                                          <p:stCondLst>
                                            <p:cond delay="600"/>
                                          </p:stCondLst>
                                        </p:cTn>
                                        <p:tgtEl>
                                          <p:spTgt spid="13"/>
                                        </p:tgtEl>
                                      </p:cBhvr>
                                      <p:from x="100000" y="100000"/>
                                      <p:to x="80000" y="100000"/>
                                    </p:animScale>
                                    <p:anim by="(#ppt_h/3+#ppt_w*0.1)" calcmode="lin" valueType="num">
                                      <p:cBhvr additive="sum">
                                        <p:cTn id="38" dur="200" decel="100000" autoRev="1" fill="hold">
                                          <p:stCondLst>
                                            <p:cond delay="600"/>
                                          </p:stCondLst>
                                        </p:cTn>
                                        <p:tgtEl>
                                          <p:spTgt spid="13"/>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from="(-#ppt_w/2)" to="(#ppt_x)" calcmode="lin" valueType="num">
                                      <p:cBhvr>
                                        <p:cTn id="43" dur="600" fill="hold">
                                          <p:stCondLst>
                                            <p:cond delay="0"/>
                                          </p:stCondLst>
                                        </p:cTn>
                                        <p:tgtEl>
                                          <p:spTgt spid="14"/>
                                        </p:tgtEl>
                                        <p:attrNameLst>
                                          <p:attrName>ppt_x</p:attrName>
                                        </p:attrNameLst>
                                      </p:cBhvr>
                                    </p:anim>
                                    <p:anim from="0" to="-1.0" calcmode="lin" valueType="num">
                                      <p:cBhvr>
                                        <p:cTn id="44" dur="200" decel="50000" autoRev="1" fill="hold">
                                          <p:stCondLst>
                                            <p:cond delay="600"/>
                                          </p:stCondLst>
                                        </p:cTn>
                                        <p:tgtEl>
                                          <p:spTgt spid="14"/>
                                        </p:tgtEl>
                                        <p:attrNameLst>
                                          <p:attrName>xshear</p:attrName>
                                        </p:attrNameLst>
                                      </p:cBhvr>
                                    </p:anim>
                                    <p:animScale>
                                      <p:cBhvr>
                                        <p:cTn id="45" dur="200" decel="100000" autoRev="1" fill="hold">
                                          <p:stCondLst>
                                            <p:cond delay="600"/>
                                          </p:stCondLst>
                                        </p:cTn>
                                        <p:tgtEl>
                                          <p:spTgt spid="14"/>
                                        </p:tgtEl>
                                      </p:cBhvr>
                                      <p:from x="100000" y="100000"/>
                                      <p:to x="80000" y="100000"/>
                                    </p:animScale>
                                    <p:anim by="(#ppt_h/3+#ppt_w*0.1)" calcmode="lin" valueType="num">
                                      <p:cBhvr additive="sum">
                                        <p:cTn id="46" dur="200" decel="100000" autoRev="1" fill="hold">
                                          <p:stCondLst>
                                            <p:cond delay="600"/>
                                          </p:stCondLst>
                                        </p:cTn>
                                        <p:tgtEl>
                                          <p:spTgt spid="14"/>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from="(-#ppt_w/2)" to="(#ppt_x)" calcmode="lin" valueType="num">
                                      <p:cBhvr>
                                        <p:cTn id="51" dur="600" fill="hold">
                                          <p:stCondLst>
                                            <p:cond delay="0"/>
                                          </p:stCondLst>
                                        </p:cTn>
                                        <p:tgtEl>
                                          <p:spTgt spid="15"/>
                                        </p:tgtEl>
                                        <p:attrNameLst>
                                          <p:attrName>ppt_x</p:attrName>
                                        </p:attrNameLst>
                                      </p:cBhvr>
                                    </p:anim>
                                    <p:anim from="0" to="-1.0" calcmode="lin" valueType="num">
                                      <p:cBhvr>
                                        <p:cTn id="52" dur="200" decel="50000" autoRev="1" fill="hold">
                                          <p:stCondLst>
                                            <p:cond delay="600"/>
                                          </p:stCondLst>
                                        </p:cTn>
                                        <p:tgtEl>
                                          <p:spTgt spid="15"/>
                                        </p:tgtEl>
                                        <p:attrNameLst>
                                          <p:attrName>xshear</p:attrName>
                                        </p:attrNameLst>
                                      </p:cBhvr>
                                    </p:anim>
                                    <p:animScale>
                                      <p:cBhvr>
                                        <p:cTn id="53" dur="200" decel="100000" autoRev="1" fill="hold">
                                          <p:stCondLst>
                                            <p:cond delay="600"/>
                                          </p:stCondLst>
                                        </p:cTn>
                                        <p:tgtEl>
                                          <p:spTgt spid="15"/>
                                        </p:tgtEl>
                                      </p:cBhvr>
                                      <p:from x="100000" y="100000"/>
                                      <p:to x="80000" y="100000"/>
                                    </p:animScale>
                                    <p:anim by="(#ppt_h/3+#ppt_w*0.1)" calcmode="lin" valueType="num">
                                      <p:cBhvr additive="sum">
                                        <p:cTn id="54"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536</TotalTime>
  <Words>626</Words>
  <Application>Microsoft Office PowerPoint</Application>
  <PresentationFormat>Presentación en pantalla (4:3)</PresentationFormat>
  <Paragraphs>218</Paragraphs>
  <Slides>24</Slides>
  <Notes>10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Intermedio</vt:lpstr>
      <vt:lpstr>BASES DE DADES Consultes</vt:lpstr>
      <vt:lpstr>Els principis</vt:lpstr>
      <vt:lpstr>Què necessitem avui dia per emmagatzemar aquesta informació?</vt:lpstr>
      <vt:lpstr>definició</vt:lpstr>
      <vt:lpstr>definició</vt:lpstr>
      <vt:lpstr> taula:conté elements similars</vt:lpstr>
      <vt:lpstr> element: composat d’una sèrie de camps</vt:lpstr>
      <vt:lpstr>taula d’alumnes </vt:lpstr>
      <vt:lpstr>taula d’assignatures</vt:lpstr>
      <vt:lpstr>Base de dades</vt:lpstr>
      <vt:lpstr>sistemes gestors de base de dades</vt:lpstr>
      <vt:lpstr>sistemes gestors de base de dades</vt:lpstr>
      <vt:lpstr>la nostra elecció: OpenOffice Base</vt:lpstr>
      <vt:lpstr>Obrir una base de dades</vt:lpstr>
      <vt:lpstr>Obrir una Base de Dades: HSchool.odb</vt:lpstr>
      <vt:lpstr>Taules existents en la BBDD</vt:lpstr>
      <vt:lpstr>Consulta</vt:lpstr>
      <vt:lpstr>Creació d’una consulta</vt:lpstr>
      <vt:lpstr>Vista Disseny SI / NO</vt:lpstr>
      <vt:lpstr>Construïm la consulta</vt:lpstr>
      <vt:lpstr>Donar nom a la consulta</vt:lpstr>
      <vt:lpstr>executem</vt:lpstr>
      <vt:lpstr>referències</vt:lpstr>
      <vt:lpstr>Gràcies a tots!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c:title>
  <dc:creator>A</dc:creator>
  <cp:lastModifiedBy>A</cp:lastModifiedBy>
  <cp:revision>72</cp:revision>
  <dcterms:created xsi:type="dcterms:W3CDTF">2016-01-16T20:09:19Z</dcterms:created>
  <dcterms:modified xsi:type="dcterms:W3CDTF">2016-01-21T20:03:04Z</dcterms:modified>
</cp:coreProperties>
</file>